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5" r:id="rId4"/>
    <p:sldId id="262" r:id="rId5"/>
    <p:sldId id="266" r:id="rId6"/>
    <p:sldId id="267" r:id="rId7"/>
    <p:sldId id="268" r:id="rId8"/>
    <p:sldId id="269" r:id="rId9"/>
    <p:sldId id="270" r:id="rId10"/>
    <p:sldId id="271" r:id="rId11"/>
    <p:sldId id="264" r:id="rId12"/>
    <p:sldId id="272" r:id="rId13"/>
    <p:sldId id="291" r:id="rId14"/>
    <p:sldId id="277" r:id="rId15"/>
    <p:sldId id="292" r:id="rId16"/>
    <p:sldId id="290" r:id="rId17"/>
    <p:sldId id="274" r:id="rId18"/>
    <p:sldId id="275" r:id="rId19"/>
    <p:sldId id="276" r:id="rId20"/>
    <p:sldId id="279" r:id="rId21"/>
    <p:sldId id="280" r:id="rId22"/>
    <p:sldId id="282" r:id="rId23"/>
    <p:sldId id="283" r:id="rId24"/>
    <p:sldId id="284" r:id="rId25"/>
    <p:sldId id="285" r:id="rId26"/>
    <p:sldId id="286" r:id="rId27"/>
    <p:sldId id="287" r:id="rId28"/>
    <p:sldId id="288" r:id="rId29"/>
    <p:sldId id="289" r:id="rId30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E2F02"/>
    <a:srgbClr val="AF3C09"/>
    <a:srgbClr val="A62502"/>
    <a:srgbClr val="A80400"/>
    <a:srgbClr val="FF8719"/>
    <a:srgbClr val="C14107"/>
    <a:srgbClr val="6B3305"/>
    <a:srgbClr val="A41F04"/>
    <a:srgbClr val="D85B0E"/>
    <a:srgbClr val="4A1D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中等深淺樣式 3 - 輔色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39" autoAdjust="0"/>
    <p:restoredTop sz="94660"/>
  </p:normalViewPr>
  <p:slideViewPr>
    <p:cSldViewPr>
      <p:cViewPr>
        <p:scale>
          <a:sx n="100" d="100"/>
          <a:sy n="100" d="100"/>
        </p:scale>
        <p:origin x="-330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45928A-279C-4373-8470-345FFF198529}" type="datetimeFigureOut">
              <a:rPr lang="zh-CN" altLang="en-US" smtClean="0"/>
              <a:t>2016/8/19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665E8B-117C-4F88-B936-C3827BFEA6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51163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9%9A%8F%E6%9C%BA%E5%AD%98%E5%82%A8%E5%99%A8" TargetMode="External"/><Relationship Id="rId3" Type="http://schemas.openxmlformats.org/officeDocument/2006/relationships/hyperlink" Target="https://zh.wikipedia.org/wiki/%E9%97%9C%E8%81%AF%E5%BC%8F%E8%B3%87%E6%96%99%E5%BA%AB" TargetMode="External"/><Relationship Id="rId7" Type="http://schemas.openxmlformats.org/officeDocument/2006/relationships/hyperlink" Target="https://zh.wikipedia.org/wiki/%E7%A1%AC%E7%A2%9F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zh.wikipedia.org/w/index.php?title=%E6%B0%B4%E5%B9%B3%E5%8F%AF%E6%89%A9%E5%B1%95%E6%80%A7&amp;action=edit&amp;redlink=1" TargetMode="External"/><Relationship Id="rId5" Type="http://schemas.openxmlformats.org/officeDocument/2006/relationships/hyperlink" Target="https://zh.wikipedia.org/wiki/%E8%BF%9E%E6%8E%A5_(SQL)" TargetMode="External"/><Relationship Id="rId4" Type="http://schemas.openxmlformats.org/officeDocument/2006/relationships/hyperlink" Target="https://zh.wikipedia.org/wiki/%E6%95%B0%E6%8D%AE%E5%BA%93%E7%AE%A1%E7%90%86%E7%B3%BB%E7%BB%9F" TargetMode="External"/></Relationships>
</file>

<file path=ppt/notesSlides/_rels/notes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zh.wikipedia.org/wiki/%E9%9A%8F%E6%9C%BA%E5%AD%98%E5%82%A8%E5%99%A8" TargetMode="External"/><Relationship Id="rId3" Type="http://schemas.openxmlformats.org/officeDocument/2006/relationships/hyperlink" Target="https://zh.wikipedia.org/wiki/%E9%97%9C%E8%81%AF%E5%BC%8F%E8%B3%87%E6%96%99%E5%BA%AB" TargetMode="External"/><Relationship Id="rId7" Type="http://schemas.openxmlformats.org/officeDocument/2006/relationships/hyperlink" Target="https://zh.wikipedia.org/wiki/%E7%A1%AC%E7%A2%9F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zh.wikipedia.org/w/index.php?title=%E6%B0%B4%E5%B9%B3%E5%8F%AF%E6%89%A9%E5%B1%95%E6%80%A7&amp;action=edit&amp;redlink=1" TargetMode="External"/><Relationship Id="rId5" Type="http://schemas.openxmlformats.org/officeDocument/2006/relationships/hyperlink" Target="https://zh.wikipedia.org/wiki/%E8%BF%9E%E6%8E%A5_(SQL)" TargetMode="External"/><Relationship Id="rId4" Type="http://schemas.openxmlformats.org/officeDocument/2006/relationships/hyperlink" Target="https://zh.wikipedia.org/wiki/%E6%95%B0%E6%8D%AE%E5%BA%93%E7%AE%A1%E7%90%86%E7%B3%BB%E7%BB%9F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是對不同於傳統的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關聯式資料庫"/>
              </a:rPr>
              <a:t>關聯式資料庫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資料庫管理系統"/>
              </a:rPr>
              <a:t>資料庫管理系統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的統稱。（注依據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Martin Fowler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不是英文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Only SQL,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因為這會是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而不是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兩者存在許多顯著的不同點，其中最重要的是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不使用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作為查詢語言。其資料存儲可以不需要固定的表格模式，也經常會避免使用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連線 (SQL)"/>
              </a:rPr>
              <a:t>JOIN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操作，一般有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水平可延伸性（頁面不存在）"/>
              </a:rPr>
              <a:t>水平可延伸性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的特徵。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的實作具有二個特徵：使用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硬碟"/>
              </a:rPr>
              <a:t>硬碟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，或者把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隨機存取記憶體"/>
              </a:rPr>
              <a:t>隨機存取記憶體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作儲存載體</a:t>
            </a: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TW" sz="1200" b="1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是對不同於傳統的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 tooltip="關聯式資料庫"/>
              </a:rPr>
              <a:t>關聯式資料庫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 tooltip="資料庫管理系統"/>
              </a:rPr>
              <a:t>資料庫管理系統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的統稱。（注依據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Martin Fowler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不是英文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 Only SQL,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因為這會是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 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而不是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兩者存在許多顯著的不同點，其中最重要的是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不使用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作為查詢語言。其資料存儲可以不需要固定的表格模式，也經常會避免使用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</a:t>
            </a:r>
            <a:r>
              <a:rPr lang="en-US" altLang="zh-TW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 tooltip="連線 (SQL)"/>
              </a:rPr>
              <a:t>JOIN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操作，一般有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tooltip="水平可延伸性（頁面不存在）"/>
              </a:rPr>
              <a:t>水平可延伸性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的特徵。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NoSQL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的實作具有二個特徵：使用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7" tooltip="硬碟"/>
              </a:rPr>
              <a:t>硬碟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，或者把</a:t>
            </a:r>
            <a:r>
              <a:rPr lang="zh-TW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8" tooltip="隨機存取記憶體"/>
              </a:rPr>
              <a:t>隨機存取記憶體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作儲存載體</a:t>
            </a:r>
          </a:p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29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665E8B-117C-4F88-B936-C3827BFEA645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6_1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7" name="图片 6" descr="6_1.jp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6_6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6_2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图片占位符 9"/>
          <p:cNvSpPr>
            <a:spLocks noGrp="1"/>
          </p:cNvSpPr>
          <p:nvPr>
            <p:ph type="pic" sz="quarter" idx="13" hasCustomPrompt="1"/>
          </p:nvPr>
        </p:nvSpPr>
        <p:spPr>
          <a:xfrm>
            <a:off x="642910" y="785812"/>
            <a:ext cx="7858180" cy="5429269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4"/>
          </p:nvPr>
        </p:nvSpPr>
        <p:spPr>
          <a:xfrm>
            <a:off x="4000496" y="428604"/>
            <a:ext cx="1421230" cy="1285874"/>
          </a:xfrm>
        </p:spPr>
        <p:txBody>
          <a:bodyPr/>
          <a:lstStyle/>
          <a:p>
            <a:r>
              <a:rPr lang="zh-TW" altLang="en-US" smtClean="0"/>
              <a:t>按一下圖示以新增圖片</a:t>
            </a:r>
            <a:endParaRPr lang="zh-CN" altLang="en-US"/>
          </a:p>
        </p:txBody>
      </p:sp>
      <p:sp>
        <p:nvSpPr>
          <p:cNvPr id="14" name="图片占位符 12"/>
          <p:cNvSpPr>
            <a:spLocks noGrp="1"/>
          </p:cNvSpPr>
          <p:nvPr>
            <p:ph type="pic" sz="quarter" idx="15"/>
          </p:nvPr>
        </p:nvSpPr>
        <p:spPr>
          <a:xfrm>
            <a:off x="5643580" y="428604"/>
            <a:ext cx="1421230" cy="1285874"/>
          </a:xfrm>
        </p:spPr>
        <p:txBody>
          <a:bodyPr/>
          <a:lstStyle/>
          <a:p>
            <a:r>
              <a:rPr lang="zh-TW" altLang="en-US" smtClean="0"/>
              <a:t>按一下圖示以新增圖片</a:t>
            </a:r>
            <a:endParaRPr lang="zh-CN" altLang="en-US"/>
          </a:p>
        </p:txBody>
      </p:sp>
      <p:sp>
        <p:nvSpPr>
          <p:cNvPr id="15" name="图片占位符 12"/>
          <p:cNvSpPr>
            <a:spLocks noGrp="1"/>
          </p:cNvSpPr>
          <p:nvPr>
            <p:ph type="pic" sz="quarter" idx="16"/>
          </p:nvPr>
        </p:nvSpPr>
        <p:spPr>
          <a:xfrm>
            <a:off x="7286644" y="428604"/>
            <a:ext cx="1421230" cy="1285874"/>
          </a:xfrm>
        </p:spPr>
        <p:txBody>
          <a:bodyPr/>
          <a:lstStyle/>
          <a:p>
            <a:r>
              <a:rPr lang="zh-TW" altLang="en-US" smtClean="0"/>
              <a:t>按一下圖示以新增圖片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6_3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图片占位符 9"/>
          <p:cNvSpPr>
            <a:spLocks noGrp="1"/>
          </p:cNvSpPr>
          <p:nvPr>
            <p:ph type="pic" sz="quarter" idx="13" hasCustomPrompt="1"/>
          </p:nvPr>
        </p:nvSpPr>
        <p:spPr>
          <a:xfrm>
            <a:off x="714375" y="785812"/>
            <a:ext cx="5143509" cy="5000641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9" name="图片占位符 9"/>
          <p:cNvSpPr>
            <a:spLocks noGrp="1"/>
          </p:cNvSpPr>
          <p:nvPr>
            <p:ph type="pic" sz="quarter" idx="14" hasCustomPrompt="1"/>
          </p:nvPr>
        </p:nvSpPr>
        <p:spPr>
          <a:xfrm>
            <a:off x="5929322" y="785794"/>
            <a:ext cx="2428892" cy="5000641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6_4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图片占位符 9"/>
          <p:cNvSpPr>
            <a:spLocks noGrp="1"/>
          </p:cNvSpPr>
          <p:nvPr>
            <p:ph type="pic" sz="quarter" idx="14" hasCustomPrompt="1"/>
          </p:nvPr>
        </p:nvSpPr>
        <p:spPr>
          <a:xfrm>
            <a:off x="5929322" y="785795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1" name="图片占位符 9"/>
          <p:cNvSpPr>
            <a:spLocks noGrp="1"/>
          </p:cNvSpPr>
          <p:nvPr>
            <p:ph type="pic" sz="quarter" idx="15" hasCustomPrompt="1"/>
          </p:nvPr>
        </p:nvSpPr>
        <p:spPr>
          <a:xfrm>
            <a:off x="3357554" y="785794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2" name="图片占位符 9"/>
          <p:cNvSpPr>
            <a:spLocks noGrp="1"/>
          </p:cNvSpPr>
          <p:nvPr>
            <p:ph type="pic" sz="quarter" idx="16" hasCustomPrompt="1"/>
          </p:nvPr>
        </p:nvSpPr>
        <p:spPr>
          <a:xfrm>
            <a:off x="785786" y="785794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3" name="图片占位符 9"/>
          <p:cNvSpPr>
            <a:spLocks noGrp="1"/>
          </p:cNvSpPr>
          <p:nvPr>
            <p:ph type="pic" sz="quarter" idx="17" hasCustomPrompt="1"/>
          </p:nvPr>
        </p:nvSpPr>
        <p:spPr>
          <a:xfrm>
            <a:off x="5929322" y="3286125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4" name="图片占位符 9"/>
          <p:cNvSpPr>
            <a:spLocks noGrp="1"/>
          </p:cNvSpPr>
          <p:nvPr>
            <p:ph type="pic" sz="quarter" idx="18" hasCustomPrompt="1"/>
          </p:nvPr>
        </p:nvSpPr>
        <p:spPr>
          <a:xfrm>
            <a:off x="3357554" y="3286124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5" name="图片占位符 9"/>
          <p:cNvSpPr>
            <a:spLocks noGrp="1"/>
          </p:cNvSpPr>
          <p:nvPr>
            <p:ph type="pic" sz="quarter" idx="19" hasCustomPrompt="1"/>
          </p:nvPr>
        </p:nvSpPr>
        <p:spPr>
          <a:xfrm>
            <a:off x="785786" y="3286124"/>
            <a:ext cx="2428892" cy="235743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6_5.jp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1" name="图片占位符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3999" cy="6858000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2" name="图片占位符 9"/>
          <p:cNvSpPr>
            <a:spLocks noGrp="1"/>
          </p:cNvSpPr>
          <p:nvPr>
            <p:ph type="pic" sz="quarter" idx="14" hasCustomPrompt="1"/>
          </p:nvPr>
        </p:nvSpPr>
        <p:spPr>
          <a:xfrm>
            <a:off x="6643702" y="4500570"/>
            <a:ext cx="2214578" cy="215306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3" name="图片占位符 9"/>
          <p:cNvSpPr>
            <a:spLocks noGrp="1"/>
          </p:cNvSpPr>
          <p:nvPr>
            <p:ph type="pic" sz="quarter" idx="15" hasCustomPrompt="1"/>
          </p:nvPr>
        </p:nvSpPr>
        <p:spPr>
          <a:xfrm>
            <a:off x="4357686" y="4500570"/>
            <a:ext cx="2214578" cy="215306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  <p:sp>
        <p:nvSpPr>
          <p:cNvPr id="14" name="图片占位符 9"/>
          <p:cNvSpPr>
            <a:spLocks noGrp="1"/>
          </p:cNvSpPr>
          <p:nvPr>
            <p:ph type="pic" sz="quarter" idx="16" hasCustomPrompt="1"/>
          </p:nvPr>
        </p:nvSpPr>
        <p:spPr>
          <a:xfrm>
            <a:off x="2071670" y="4500570"/>
            <a:ext cx="2214578" cy="2153066"/>
          </a:xfrm>
        </p:spPr>
        <p:txBody>
          <a:bodyPr>
            <a:normAutofit/>
          </a:bodyPr>
          <a:lstStyle>
            <a:lvl1pPr>
              <a:defRPr sz="2500">
                <a:latin typeface="Arial Unicode MS" pitchFamily="34" charset="-122"/>
                <a:ea typeface="Arial Unicode MS" pitchFamily="34" charset="-122"/>
                <a:cs typeface="Arial Unicode MS" pitchFamily="34" charset="-122"/>
              </a:defRPr>
            </a:lvl1pPr>
          </a:lstStyle>
          <a:p>
            <a:r>
              <a:rPr lang="en-US" altLang="zh-CN" dirty="0" smtClean="0"/>
              <a:t>Photo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广告.png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71462"/>
            <a:ext cx="9144000" cy="702259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63446E-DA08-458F-8F59-36F87870F9E3}" type="datetimeFigureOut">
              <a:rPr lang="zh-CN" altLang="en-US" smtClean="0"/>
              <a:pPr/>
              <a:t>2016/8/19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89347-9A07-4432-98F1-6BDB7F211930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hyperlink" Target="https://zh.wikipedia.org/wiki/NoSQL#cite_note-1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6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7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0.png"/><Relationship Id="rId4" Type="http://schemas.openxmlformats.org/officeDocument/2006/relationships/image" Target="../media/image2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image" Target="../media/image31.png"/><Relationship Id="rId7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9" Type="http://schemas.openxmlformats.org/officeDocument/2006/relationships/image" Target="../media/image34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5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3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9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4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4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45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jpe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7" Type="http://schemas.openxmlformats.org/officeDocument/2006/relationships/image" Target="../media/image18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4.jpe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9.png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6.jpeg"/><Relationship Id="rId4" Type="http://schemas.openxmlformats.org/officeDocument/2006/relationships/image" Target="../media/image1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2000240"/>
            <a:ext cx="6786578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7158" y="2201282"/>
            <a:ext cx="6591106" cy="109260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US" altLang="zh-CN" sz="6500" b="1" spc="50" dirty="0" err="1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072-CAI978" pitchFamily="18" charset="0"/>
                <a:ea typeface="Batang" pitchFamily="18" charset="-127"/>
                <a:cs typeface="Arial Unicode MS" pitchFamily="34" charset="-122"/>
              </a:rPr>
              <a:t>ReadSoccerData</a:t>
            </a:r>
            <a:endParaRPr lang="zh-CN" altLang="en-US" sz="65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072-CAI978" pitchFamily="18" charset="0"/>
              <a:ea typeface="Batang" pitchFamily="18" charset="-127"/>
              <a:cs typeface="Arial Unicode MS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57158" y="4653136"/>
            <a:ext cx="5715008" cy="14773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標楷體" pitchFamily="65" charset="-120"/>
                <a:ea typeface="標楷體" pitchFamily="65" charset="-120"/>
                <a:cs typeface="Arial Unicode MS" pitchFamily="34" charset="-122"/>
              </a:rPr>
              <a:t>訓練發展部</a:t>
            </a:r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標楷體" pitchFamily="65" charset="-120"/>
              <a:ea typeface="標楷體" pitchFamily="65" charset="-120"/>
              <a:cs typeface="Arial Unicode MS" pitchFamily="34" charset="-122"/>
            </a:endParaRPr>
          </a:p>
          <a:p>
            <a:r>
              <a:rPr lang="en-US" altLang="zh-TW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Batang" pitchFamily="18" charset="-127"/>
                <a:cs typeface="Arial Unicode MS" pitchFamily="34" charset="-122"/>
              </a:rPr>
              <a:t>Leif Chen</a:t>
            </a:r>
          </a:p>
          <a:p>
            <a:r>
              <a:rPr lang="en-US" altLang="zh-CN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Batang" pitchFamily="18" charset="-127"/>
                <a:cs typeface="Arial Unicode MS" pitchFamily="34" charset="-122"/>
              </a:rPr>
              <a:t>2016 / 08 / 18</a:t>
            </a:r>
            <a:endParaRPr lang="zh-CN" altLang="en-US" sz="3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lackadder ITC" pitchFamily="82" charset="0"/>
              <a:ea typeface="Batang" pitchFamily="18" charset="-127"/>
              <a:cs typeface="Arial Unicode MS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59045" y="3208050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資料獲取</a:t>
            </a:r>
            <a:r>
              <a:rPr lang="zh-TW" altLang="en-US" sz="3000" b="1" spc="50" dirty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系統</a:t>
            </a:r>
            <a:endParaRPr lang="zh-CN" altLang="en-US" sz="3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</p:txBody>
      </p:sp>
    </p:spTree>
  </p:cSld>
  <p:clrMapOvr>
    <a:masterClrMapping/>
  </p:clrMapOvr>
  <p:transition>
    <p:strips dir="r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90" y="2492896"/>
            <a:ext cx="3267075" cy="4095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90" y="1877020"/>
            <a:ext cx="3686175" cy="352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3988" y="620688"/>
            <a:ext cx="4248472" cy="5852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上彎箭號 1"/>
          <p:cNvSpPr/>
          <p:nvPr/>
        </p:nvSpPr>
        <p:spPr>
          <a:xfrm rot="5400000">
            <a:off x="2570312" y="2425529"/>
            <a:ext cx="895267" cy="2532043"/>
          </a:xfrm>
          <a:prstGeom prst="bentUpArrow">
            <a:avLst>
              <a:gd name="adj1" fmla="val 25000"/>
              <a:gd name="adj2" fmla="val 27455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566208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 descr="57660336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76" b="3176"/>
          <a:stretch>
            <a:fillRect/>
          </a:stretch>
        </p:blipFill>
        <p:spPr/>
      </p:pic>
      <p:sp>
        <p:nvSpPr>
          <p:cNvPr id="30" name="矩形 29"/>
          <p:cNvSpPr/>
          <p:nvPr/>
        </p:nvSpPr>
        <p:spPr>
          <a:xfrm>
            <a:off x="-214346" y="6286520"/>
            <a:ext cx="9501222" cy="571504"/>
          </a:xfrm>
          <a:prstGeom prst="rect">
            <a:avLst/>
          </a:prstGeom>
          <a:solidFill>
            <a:srgbClr val="C14107">
              <a:alpha val="75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-357222" y="642918"/>
            <a:ext cx="5857916" cy="2286016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46914" y="1508927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 smtClean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4727823"/>
      </p:ext>
    </p:extLst>
  </p:cSld>
  <p:clrMapOvr>
    <a:masterClrMapping/>
  </p:clrMapOvr>
  <p:transition>
    <p:strip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noSQL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" name="AutoShape 2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5" name="AutoShape 4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6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7" name="AutoShape 8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7180" name="Picture 12" descr="http://blog.agroknow.com/wp-content/uploads/2015/08/NOSQL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1916832"/>
            <a:ext cx="5751041" cy="2214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矩形 20"/>
          <p:cNvSpPr/>
          <p:nvPr/>
        </p:nvSpPr>
        <p:spPr>
          <a:xfrm>
            <a:off x="644426" y="4365104"/>
            <a:ext cx="5410208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TW" altLang="en-US" sz="2000" dirty="0">
                <a:solidFill>
                  <a:srgbClr val="AF3C09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輕量、開源、不提供</a:t>
            </a:r>
            <a:r>
              <a:rPr lang="en-US" altLang="zh-TW" sz="2000" dirty="0">
                <a:solidFill>
                  <a:srgbClr val="AF3C09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SQL</a:t>
            </a:r>
            <a:r>
              <a:rPr lang="zh-TW" altLang="en-US" sz="2000" dirty="0">
                <a:solidFill>
                  <a:srgbClr val="AF3C09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功能的關聯式資料庫</a:t>
            </a:r>
            <a:r>
              <a:rPr lang="en-US" altLang="zh-TW" sz="2000" baseline="30000" dirty="0">
                <a:solidFill>
                  <a:srgbClr val="AF3C09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  <a:hlinkClick r:id="rId7"/>
              </a:rPr>
              <a:t>[</a:t>
            </a:r>
            <a:endParaRPr lang="zh-TW" altLang="en-US" sz="2000" dirty="0">
              <a:solidFill>
                <a:srgbClr val="AF3C09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307975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3888944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1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1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noSQL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" name="AutoShape 2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5" name="AutoShape 4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6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7" name="AutoShape 8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1" name="矩形 20"/>
          <p:cNvSpPr/>
          <p:nvPr/>
        </p:nvSpPr>
        <p:spPr>
          <a:xfrm>
            <a:off x="460375" y="1760721"/>
            <a:ext cx="7063953" cy="3554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NoSQL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分成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四大類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：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1.Key-Value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，如</a:t>
            </a:r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Redis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2.Document-Oriented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，如</a:t>
            </a:r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MongoDB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3.Wide Column Store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，如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Cassandra</a:t>
            </a:r>
          </a:p>
          <a:p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4.Graph-Oriented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，如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Neo4J</a:t>
            </a:r>
            <a:endParaRPr lang="zh-TW" altLang="en-US" sz="2500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24" name="TextBox 8"/>
          <p:cNvSpPr txBox="1"/>
          <p:nvPr/>
        </p:nvSpPr>
        <p:spPr>
          <a:xfrm>
            <a:off x="307975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5683561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21" grpId="0"/>
      <p:bldP spid="2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" name="AutoShape 2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5" name="AutoShape 4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6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7" name="AutoShape 8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7178" name="Picture 10" descr="http://www.maintao.com/img/2015/redis-up-and-running_logo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9975" y="2244461"/>
            <a:ext cx="5129167" cy="1710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矩形 7"/>
          <p:cNvSpPr/>
          <p:nvPr/>
        </p:nvSpPr>
        <p:spPr>
          <a:xfrm>
            <a:off x="2843808" y="3981021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err="1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Redis</a:t>
            </a:r>
            <a:r>
              <a:rPr lang="zh-TW" altLang="en-US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是一個開源的分布式緩存</a:t>
            </a:r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框架</a:t>
            </a:r>
            <a:endParaRPr lang="en-US" altLang="zh-TW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它</a:t>
            </a:r>
            <a:r>
              <a:rPr lang="zh-TW" altLang="en-US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也常被理解為數據結構服務</a:t>
            </a:r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器</a:t>
            </a:r>
            <a:endParaRPr lang="en-US" altLang="zh-TW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因為它包含</a:t>
            </a:r>
            <a:r>
              <a:rPr lang="zh-TW" altLang="en-US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豐富的數據</a:t>
            </a:r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類型</a:t>
            </a:r>
            <a:endParaRPr lang="zh-TW" altLang="en-US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2915816" y="1705870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TW" altLang="en-US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全名 </a:t>
            </a:r>
            <a:r>
              <a:rPr lang="en-US" altLang="zh-TW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: Remote </a:t>
            </a:r>
            <a:r>
              <a:rPr lang="en-US" altLang="zh-TW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Dictionary </a:t>
            </a:r>
            <a:r>
              <a:rPr lang="en-US" altLang="zh-TW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Server</a:t>
            </a:r>
            <a:endParaRPr lang="zh-TW" altLang="en-US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27074501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1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8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Picture 10" descr="http://www.maintao.com/img/2015/redis-up-and-running_logo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1640" y="706124"/>
            <a:ext cx="2592288" cy="864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9361711"/>
              </p:ext>
            </p:extLst>
          </p:nvPr>
        </p:nvGraphicFramePr>
        <p:xfrm>
          <a:off x="1259632" y="1628798"/>
          <a:ext cx="6096000" cy="4593900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3048000"/>
                <a:gridCol w="3048000"/>
              </a:tblGrid>
              <a:tr h="681036"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TW" sz="2500" dirty="0" err="1" smtClean="0"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redis</a:t>
                      </a:r>
                      <a:endParaRPr lang="zh-TW" altLang="en-US" sz="2500" dirty="0"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en-US" altLang="zh-TW" sz="2500" dirty="0" err="1" smtClean="0"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memcached</a:t>
                      </a:r>
                      <a:endParaRPr lang="zh-TW" altLang="en-US" sz="2500" dirty="0"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  <a:tr h="68103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單線程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en-US" altLang="zh-TW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IO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復用模型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多線程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非阻塞</a:t>
                      </a:r>
                      <a:r>
                        <a:rPr lang="en-US" altLang="zh-TW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IO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復用的網絡模型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  <a:tr h="68103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現場申請內存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預分配的內存池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  <a:tr h="681036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沒有提供</a:t>
                      </a:r>
                      <a:r>
                        <a:rPr lang="en-US" altLang="zh-TW" sz="1800" b="1" i="0" kern="1200" dirty="0" err="1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cas</a:t>
                      </a:r>
                      <a:r>
                        <a:rPr lang="en-US" altLang="zh-TW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 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命令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提供了事務的功能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可以保證一串 命令的原子性中間不會被任何操作打斷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提供</a:t>
                      </a:r>
                      <a:r>
                        <a:rPr lang="en-US" altLang="zh-TW" sz="1800" b="1" i="0" kern="1200" dirty="0" err="1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cas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命令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可以保證多個並發訪問操作同一份數據的一致性問題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  <a:tr h="681036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i="0" kern="1200" dirty="0" err="1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Redis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除</a:t>
                      </a:r>
                      <a:r>
                        <a:rPr lang="en-US" altLang="zh-TW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key/value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之外</a:t>
                      </a:r>
                      <a:endParaRPr lang="en-US" altLang="zh-TW" sz="1800" b="1" i="0" kern="1200" dirty="0" smtClean="0">
                        <a:solidFill>
                          <a:srgbClr val="BE2F02"/>
                        </a:solidFill>
                        <a:effectLst/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還支持眾多數據結構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只支持簡單的</a:t>
                      </a:r>
                      <a:r>
                        <a:rPr lang="en-US" altLang="zh-TW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key-value</a:t>
                      </a:r>
                      <a:r>
                        <a:rPr lang="zh-TW" altLang="en-US" sz="1800" b="1" i="0" kern="1200" dirty="0" smtClean="0">
                          <a:solidFill>
                            <a:srgbClr val="BE2F02"/>
                          </a:solidFill>
                          <a:effectLst/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存儲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  <a:tr h="681036"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 smtClean="0">
                          <a:solidFill>
                            <a:srgbClr val="BE2F02"/>
                          </a:solidFill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協定較為複雜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 smtClean="0">
                          <a:solidFill>
                            <a:srgbClr val="BE2F02"/>
                          </a:solidFill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發展較久</a:t>
                      </a:r>
                      <a:endParaRPr lang="en-US" altLang="zh-TW" b="1" dirty="0" smtClean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  <a:p>
                      <a:pPr algn="ctr"/>
                      <a:r>
                        <a:rPr lang="zh-TW" altLang="en-US" b="1" dirty="0" smtClean="0">
                          <a:solidFill>
                            <a:srgbClr val="BE2F02"/>
                          </a:solidFill>
                          <a:latin typeface="Arial Unicode MS" pitchFamily="34" charset="-120"/>
                          <a:ea typeface="Arial Unicode MS" pitchFamily="34" charset="-120"/>
                          <a:cs typeface="Arial Unicode MS" pitchFamily="34" charset="-120"/>
                        </a:rPr>
                        <a:t>懂的人較多</a:t>
                      </a:r>
                      <a:endParaRPr lang="zh-TW" altLang="en-US" b="1" dirty="0">
                        <a:solidFill>
                          <a:srgbClr val="BE2F02"/>
                        </a:solidFill>
                        <a:latin typeface="Arial Unicode MS" pitchFamily="34" charset="-120"/>
                        <a:ea typeface="Arial Unicode MS" pitchFamily="34" charset="-120"/>
                        <a:cs typeface="Arial Unicode MS" pitchFamily="34" charset="-120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pic>
        <p:nvPicPr>
          <p:cNvPr id="1028" name="Picture 4" descr="https://pythonizame.s3.amazonaws.com/media/uploads/2016/04/03/1269004652_database-08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4008" y="815318"/>
            <a:ext cx="2697162" cy="646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static1.comicvine.com/uploads/original/13/135592/5270582-4644160274-vs.pn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6021" y="1340768"/>
            <a:ext cx="1037409" cy="886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6854525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Redis</a:t>
            </a:r>
            <a:r>
              <a:rPr lang="zh-TW" altLang="en-US" sz="30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數據類型</a:t>
            </a:r>
          </a:p>
        </p:txBody>
      </p:sp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2" name="AutoShape 2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4603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5" name="AutoShape 4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612775" y="3127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6" name="AutoShape 6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765175" y="4651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7" name="AutoShape 8" descr="data:image/png;base64,iVBORw0KGgoAAAANSUhEUgAAAPQAAADOCAMAAAA+EN8HAAABC1BMVEX///9jZGakGhHYKiBgYWOkGhCgGA9jZWatHhT4+PjaKiBjY2ZdXmDd3t7o6OmgAAD58fB6DQHY2Nhub3LR0dHKjIp3eHmZmZpoaWqEhIaiDwC9YVvRJx3z8/PJJRuxHRS/Ihi4HxbAwMGEDwXWIBS3t7jTAADdKyHk5OSpqqugoaKAgYLXIxf76+rJycrpk5D10MzhZF755OGPkJHgubfle3a4VlHyuLNTVFZxCQDYMSfzyMP65eTr0M7aQTnDdXCrMyvBbWmqJx7Zqaa0R0HHgHzVoJ7Qko+xPzmsLifjxsXtp6TzxL3bTkbcRD3lgnrurKbdVU7hbGTJY13je3jrm5fojIjBEwCuCQDAu5CfAAAWwUlEQVR4nO1cCXsaO7KloZumF5YAaZaAsbmA2Y1NHByIiZ09sePtjf3m//+SV1Jvai1tYvu6cR41883cC0itozoqnSqpHYttbGMb29jGNraxjW1sYxvb2MY29iJNi3oAz2q5D5PZ2e3d3e3ZbPLh/wf0g9nd/nLY6bRarY6+3L9bjKIe0b9uk8PruT7UE64Nh8vrw1zUo/oXLffhfN5p+YBd3K3OzWT0V9JcO5gdLjsMYttard97fyHNZ3fXiaEAskPzm9uDqEf5lJZbXM+HQ9erFHbdx32x9yHqoT6NaaPZYaIz9JDt313PWy2f14mLpQdbb3V+nx28/LB2fruvt3y3JvT5wWi299ueBcB4d3W+HBLfg7v/M3vR/s6d/wfYHFy8nUP44uBqCdt062JxoMWuOsEf6MPW/tlLDWraBBGZDVmdGfo2d37oEFlnw9tQvzg8f4EsPz7bH9JOdhBdB4L0rMP7kQ40uJu8KNy5yZ7ORwxKpHU9IX6q3XDI4ODWD1/O3n1wdrhkdRdG3GldXC4CYSp3OeSINBf2fP928gKkWm52s9T5TgbGXnJW6sHZPrGl0dM0nK97VNM+7O22RH5L3Ahj0+j2ei5ohIL58HJ9VzfkjBfcqGTb/G5v7/bqanY+mRyMSBBaLjc6v5yHaNRW4nJ2sI40X+ztz4VOxi5DKfQwMZ8vL67372zKHixmV7eXhzf7178DoHd3adjz68vZmrlbu7qA5UcOW/eMgg42hBB+hZrllvifh8gCv9pusHM2TCz31md1jyZnF4FIBMsQNPV8iWw+hy2X3b5av9Fmfc5LNWtb26nkq1ep7VqCnrBO63axFvWlydlNME0edoa/b+7OrmaLxWSyOEf83b/o0PA6N9D2kg4BeqK2vdNIpZR/3r9/9U9qK8HSfH9vETXNZ4cX82EQcuKMClSx3OhgcUfD7pzHRhdBBuj6FkKcQqBfIfsnubNLc2GoL/f3ovN2bjS7oITFcHg9E/18bxmcnevcbdDRta2GkkqRoF+9ev9qZ4umOayezlU0q3u0uFzSmmI4Dws1k0Ny9Pr88rfXXEcr2YNMgH71/j24u8bQvLM/ET/oX7MJT2rOb0N5N7qk6Oz+wy6s5BRpPmjs7X/i28zijqCEOrnm5AnD/XuKXBO+AqkFEdOgkbvfx6mWw5vnB73Hk17D+2Z/9JunsbcaNGbG06ktytP68H+eHbS2x0sIqUyZtYVAa8J6FoLGa5qROFvVN88P+vX/8gav34WOZHQoyp1R5OaD/qfBaBSwbSUS0Nktzlj04WGIrxf7ogQSNQ242wb9/lVyh3mKrtdAsUUEOtngwe4k7ibcXWu0uOkI/eygSWzt+KDfIycziUcCQ07G49GAjisKwGYd0QJ9MqEV2eLsQphnB9ZrzXY3gE5u13jCfDsVxxYR6Hg8GW9sMTEGVbOX+4fo8BnZ1dne5c01vzQCeQmkm8MlWUDQa8jdjcYW2y9mQjKuwH8iBI1gQzLEDg9lWZAwumkk62T4FODOL/Yvb2eT2QX1dW0rwYXcUJI24mhBwxiSmOWrmp0/64gK5wfO8SyTa/EMLeU4YRGCRrDjyeQOm/uyaJHHE8vrG3DujKx5nd2LGUV2FL2UuOvniEHjJZZUUqyAIA1x+fpw7+p88mFEDXYSWmMC24WlDI+IBy1a0B74lJjlrSvIsPmDzO2Hb2QgRFKKQj9sXUADyyGWizx9sxBUM2/DMOu12rZC+9i27GkUoDmzj1i+xdtdAXXrmns0NVmKVdou2r2SfMzVn2+fG3Ms9p0HGpFcaWwzFR7stGFreXNFd5P7LTzJ0jGvydjlPgL+m/356/kxx46/VLmgMc23a1ya68POkKrZX4ozEBGvAXL107toqkXHbxQxbEW0hw07y8tzf8AL/m0jpMoUAa+RIPoYAbVtG33+wgYzh34Au7GzxT+4bM29W0T8yA28BumV5C8fLAouo6iPOaa9rgrHhmyH7220uu28+4yDGSCHdJlMoo1RX95EddQxml2CNlTEsGEPE7Bc73T2r0Yzmtw4uYwLOwShv1PDUVJvde6igD06ux62nNXHBFjCMTu8rBtfr/i9pDHXEK9XnMLW3fMX/EeX3vlUbUcRDxWWuCgfoe8PeqkyFzIIvsCWEEU19IzQFKiYwWjjgLt56SdFbFwDElEGZ3LBHqKvhqK1GOJt2H0ELPeah/A6zpk0vfbfCLT3dybwoqAWj3MUFM7DlHhqOwRyXOElFXaRhNewlook4fgvo7HD45AolmPI3FY4U1cajJi3aRVNlgUOYGAnQpQUSomVHar0FUpsJck7mNdreCVFVAJOKtusxAYUghisYBhU1o0FtmjD4yToziQpUYFWcIThjyvF9R6sUAWzfGurBra1vZPiChFUeAP5zgl9oArcqlF0RQScQDO7kV6zS1oCg1HbBf246DdcTaPvQsyIe8SItHICuLe5t2UaIYIl4FYWs8KpwKClTEb4qMtFON4wg9yt7fBZHmqgrxvbzBmlw2vSogatYDqyW1jC3sO4OzBj+Ed8rW7vhVQvUZeA7f9DWxg/8qzs7mSK5bWIMVF72h0yLhOx2eJOCjn7Xn8rMG3MGSVKZ/iTtiag7byAFV27mJ1o5ELcEMgRr+krFglP47HSVvn27KklvwRsx/Ia6y+8h4V4GXQObyljXnOfo1S/RXBt8HNVVBZU4twLE0h82d5mSroAmbfp7fCSF7tFNhtNafDzSVWwTBV+aqHroCDjHM9xRDze5oXVUOXT16hKZL8+/gwpfXO3Hnz4qAR/2GBzZX3LidfsrCp4KSz3FlFdDtXe/lC4I7NHxy8TkUUWpEc52ouSXhSLlJ0aOtO/i+YlvdzsZi5KhV1388pEKCLDd0lF4QlscaqpBHpsXS8iwHy+7LRwaUuUQDs1f/ZSio5UJViNFjO6e3OISxx8w8Xf1ToRFAYX3mmjU8QUMBJfSmFZzrzl4PJavJkrjciroURhUK+Jqx8OJ8Oqgh6vBaVFzBgmMOq1qKuhfpmIr1jibAWXhiyQXk4awmyB+vY63A0Vl4ls3HbUFZkwMGBjxU6tEVFhkF6q+GqbErwCFMANUpNzS0F3LksJQgJbmkG7PTwmooSDUdnuzSe+obpXgxZfqAaU4sk0pwXLa925khFZlsUrFIXox7iddZMQ7IAtmqUGm13XUs7tqigLg9tMLrm7FVomwk0QGFQPFeTKcZvXDJGQInfnKDLQSpxXKNLdow5ueRexPNXYAWukhEfRaCFQk7lrK9g1uTEI+xFTyfML1AJMGD7+mlcNTbLvYu3SxfTIa2TJOKO6nBtRfFThlSOQXuwcOgVlv2XUF2Kx7zjOQXffQhISzlwouPJCb1FcRb4WNTJ0n6hGXZsjbu+uZBxe+8k1NT+RnWUxQ+GoLmHixDQGL9N6B7zcEFWMIrkbyg9BbKEI+yqc5W6qvLsKr+0W1R/Hz405FvtWDdGNNOxE+HE9t2pkv7AhSt6ypxFgjh2849eAcbGTUyhy00/+0SznJBpVEdkf48+UavV7NO+Nj95kBc4Wvc7CvaWAD6y36OAlZgZEsGw1Ejfb9uv0E/9yKMbNptD4gJnOupNx9j2IWsgdjmr1y9do/z7d249Vgbfxpyn2HXfIugMNOCVTzGv+jTKlmj35HPnfKsu9/fgpKxoht/rtZN1JfjkUeC2+jwZefvctOmITph18PREvbnTGs51gk6VtyDdQfkblFGE3D5Vs9c3bqP/sBWG/ThUxy9FtQY4wZ/7qC9YhYidnT16v25+a/Pz1R1VwtKU4wjz0cii+XyE4lEWQlXff14LXQcsdf/uSFRxt4VtEDVpvUbwO8XI2++btunnZtdzxG5G37cE3+FVgHb1uJspJIHgpr9fy71N59uvjl7g4qPFqAwnntRxBSKh++vI18i3qXjv+/OaT4I2tuFMFCpxT2DmFIBpkP51+XldeB210/L2aFR+14nqfHbl1nakBub9CP8xWXx+v0RZ1r308CWG5AlrbuRsq3pSr8ZPIbhs81EZvP56IL6VgNSa+GQq8PjmNXm0+wHK/vr0Tszwe56eZuJCY/fn610vzsmejt6lsNuzEmcvrbPXrWvxtuQeb9uvjD5FC5Vm1+vNdROWBJ7Xjb6eKOOsOejn74+s6pRSPsdyv05A0zMGLd+XXa6ivH2y546+fwnHDUv4ZzKK0OrOwOR+tt+U+vzkRwoYtikqVM71BwSqlyY+6fYv+6AXY8WuFs3UrKHE8pd7175ZNGcxs+h/lDfSRaY6fd9CPt1/fvzCwQW2e0tGrXjElSVJVWfIcmxnI6BNJlrrPPerHmobernfTT1T+wzUgZqU2JWSqpMp9LfCRIRly75nH/CR2/PFTFeXdCpC9+uM1T3r1ZYCHTB44ftX6poNantafdbhPZW+/n777cfLjy5uv/NqmVjJtzIZspb2PJNvkSuY5x/qENjo4Pj4++CAQIh5ClQRtvHTQ4Ua49W/ydLhxQMdgTTvL/IWu6fuMB7qp4jAGH73I6H2/8UBnBqaEcL/AfXo144GOpctIo8nqi1NkKxoXdKzbm1amvb/UzyLQoE4zf2cMwyYC/VfbBnTUg3ku24CObBT1DB036/ARP5bCN+l0ultfvZ6l2S0yXgsBaPidsNM/f+p9gxpb5XKh7UPMFHtWoVwuW20aNvqmjOViuTBtplcYQT3frBTKqmSofgs+6HS/LJWneW4fbejDMAx4ar/4JPmI1jNlWZLlqd1bfdwbmKhcpaqyGRD/8E0FvlFVPFxZPiqU2uHs1NLtKaqGqTZC2bRbcEHnC6YsSWahSXcCfahohE4X5qBffPx23rQ7VM0p/rdKGT0c1XLAo2aJ+B3+RnWGC66DJpLVD5FQ6ZIlmW4LFefPpmH1M7GSqXK0tz2Z5eA8ZnqoD0PyHyzL5SkzM39o3YKNWZWOxrG0dSQ72Q58BLgKLt3yFvjYMCTPMAgJZr4vIDn405QN6EslmuAWvb7MeLrtTKUkB/prqmiiyeeiLoAyjwuAea9DswTIpKCVbf2vtcuyKvFNnnIHkK/QfUnOdBruEiGLCH2P8cSSwo81JCPYBZo7udB+zNou+lNoDWSJsjImUr0vM9/4zUyLkxk1LVPiT5NBfHxP5aRXlg1uH4Ba4s/1iqDdbpkpRVwrF+EnmakYMkImFxjUbVWmeyMa+OszFPTYFD1XxXP9cF8Xyb6CawcYX9EQZpNmGOVEuVCkMEsCN1MWCjptCZcUXiePqLEUBQ5BwzZxHCuZgUBimmoZohGBSoVZD+yv44JsPB50L+BngxonjG76YKUiAA2wzCO8bNru/oIcLJtyrzkujps9FFYN9/mSaRF7Z7pA0xLVRKTAxnM/aOjFYR4810A7NN6t/R7kwYP5XZRoQ08oW5V+G2/BY0n1l6DkizStaZUBtusA0+eaNvDiNq70yeWCNRhYBUlm6BoGGibb84csFSqlXn8Kj5S9RShXHixSGE+rsPm3PYWZqfhek61mgFD5EoKNgYDK9AjeJvxsyFKll8eDqxd7A5qlLGjVBV0vuJEbnjAdO/i6vYHhuNt4SnqblTFBm6Y3fHgIvUlo44HjDsM/i+sOCIeaVpPorNssBIN6iKczBCvIHKALe7fzy4frsgC9YexmiVwpdc/RqsljU3ogOwJOdkVS09eqqlmmVGoxiDoEdN7bouVKsI+uZZ9klx6ecQVB01tu8chdQeaA+4yM5e5nziDqAwcWNOQc0cAsEYE9hN5Fb5GYbaoPrTm1rEfp7yC9TWrDtVzFKIvUbsZls2GX6dtHntpxE7eAdUnZF+ppr5sBQzHtkYm172kY7BE1qXlvOxYrgWLZZQlu7G1XwBpecgwuDPO0v6b93UmuFJ/4Bg5Jb7NPfemlAYY4rdH6sstv+LeuLO7NsakZIkPJ6O3/bMWKxcpG0JupWLlhzCC3YcbylpPhWzCupjt4+HeBdsgT+2/oPk2MTDbLVqldfKrTANLTdGqctjy/9dJ5kRXdVap2CW6odND1TPPzlzDQXcvfBrDIQYKs0M4/BW4CdJlOlooFF4FUDjGPz0UA5PnnqMh9XsxnQyi9ae1tT4BsStPe43ET9Lbo0k+zTMhrkRGLuIk3LKeFOPPrWkzlhJdwwG5ICydb1hamjz3a9D0tV+hY0TaCz+Ob6k4JbKgeHtXsCSNPfboS6FjX4NYQQECZZSGN/hT0lPpK662WFbsGoP0EKyT0rXznZGzJHJLhs3vjceUiokb2WNDNWP5JQcfSxPYWwG1IBk/5PAloVUxqZvoh+8k8NWhIaY5MDsfRJ9xcYFXQ3rAZ0IE1LeMTAZGhr8rtWIDewjX9R1eqtD5KomWVIZ0qLD6vAFrsaRS9XSsX7jHIAFA9zQ1kRsjVKD9HX+keWabZHxRMk13ezBb7JKCLBe/LwlgoTmxL25UCFw+k38I1V/TSyxUvz9Uz+WbPsomukrXUhxI8jN5pyx2dUV6tygzixJtD4aLumX8I2v6J1qxQJSfzoellmKc9HhqqTCe1Amv7aksSLDkyfwpTZBzT8r0BqYboTXZVCwMdK7lSY+UqXNE/zBH5oSd7pxwPuBuKy0Ve8wfy2xcnHNBtv7y9IpXqRArFL9FmiALxgy7Edo+8o7DyA/fqsDUdi5E57WqzWvIFs8zbU7SSyUlmOfQGKpdKXN3V9CvxDzzPCqU3Smr9+oXgKDoTGFjG3+YANTNR9ZJshIH2PF3vSyZYYcxO3NgrbUgPBR1G7wAXTa7wG/cqlR5RF9J6xBEtox/qpUC+GAK6bZ/egeRhJs4/4/p36K314AHutiVXmKJXBvyBzsgJmVAs+Eci0GfAF+lp8JBDTO+6N9vqNJhR1Us+u1dccizoUHoTxUvguSmV8qTr6m2nAExeWPZqZuhkT5XLpaJmX6+pF9GJSEBWiT099vkiy9OmW/zU6s2Bf4bK5IUrgw6lNz6ksYeJ/9eUrWK3Dig0LZPvFUAjGVglkW27/pJAaQgk/aVxsTieFtiTfTHoJnksiuolxXw6nR9PJdO/HyKtKh7EoLn0xmwKjtMslPpgpYFpIh47LyEUiCZNooWq4qTfPMLimc6XxPQek081VAPFtLJJKnDDkAsPvSh9D73R6gqiNgCDbAYwqEHQoDOpGzlYMqv0EXOYp7sSQwsDdUF+wBx9rA7a74MPmihpOc+mTaWlCyzr1aoPIdG7T91ZcQ5HiX9/zKnlvaBjRYuZ9cBoQJlTh2mZkiyxGTCnacg+XWJ9TTY1hAdNq4C+j95g6YopCYoo6LKZYTIipI7r36Im7jehb+DV8Zms8LaO/Jja4Cqg0WuwBh82xBj5qMnyTGujOwPsmO0irntThwTtnhT62jtjmgZ7ZUOyd0+Le1C2omUKzhUKgz69C2DoWTJ9p8gZZHnAj6HFiiQbVPAyDHzRYeq63C+vOJV98CC5UnqWRFfI7Jq/NH3UGy6ae2dRLoTGhXS/QF4NlewahilVmiJVVG8PZNOfHfyisIEbOKFRNfyNtlhAh8IwJ8GQmIbJlqWAt+Gh6oDVpn9mGfs+o3xfxUlLtxFs90jP3rtK4zD12x1PjzxFYhAN2kd2QdM/6Nf6R3ga6JCsdceVI1N2YzdszvJRZfz4F5lg3pFsWqHKpjWtQtmpiUpSwepr920aWh7d9rZbqGVrmnEa9HEvgcLEFF0a5ZUTtfrUcvtA98y7T3NoW2y2xyvyResWx812uzkupldlmNsiT5IiM243qS2n22Q+8n+ed576176strGNbWxjG9vYxja2sY1tbGNrbv8Ha++V4dT0VY8AAAAASUVORK5CYII="/>
          <p:cNvSpPr>
            <a:spLocks noChangeAspect="1" noChangeArrowheads="1"/>
          </p:cNvSpPr>
          <p:nvPr/>
        </p:nvSpPr>
        <p:spPr bwMode="auto">
          <a:xfrm>
            <a:off x="917575" y="6175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15" name="矩形 14"/>
          <p:cNvSpPr/>
          <p:nvPr/>
        </p:nvSpPr>
        <p:spPr>
          <a:xfrm>
            <a:off x="612775" y="2239169"/>
            <a:ext cx="4572000" cy="240065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500" b="1" dirty="0" err="1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Redis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支持五種數據類型</a:t>
            </a:r>
            <a:r>
              <a:rPr lang="zh-TW" altLang="en-US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：</a:t>
            </a:r>
            <a:endParaRPr lang="en-US" altLang="zh-TW" sz="2500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string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（字符串</a:t>
            </a:r>
            <a:r>
              <a:rPr lang="zh-TW" altLang="en-US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）</a:t>
            </a:r>
            <a:endParaRPr lang="en-US" altLang="zh-TW" sz="2500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hash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（哈希</a:t>
            </a:r>
            <a:r>
              <a:rPr lang="zh-TW" altLang="en-US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）</a:t>
            </a:r>
            <a:endParaRPr lang="en-US" altLang="zh-TW" sz="2500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list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（列表</a:t>
            </a:r>
            <a:r>
              <a:rPr lang="zh-TW" altLang="en-US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）</a:t>
            </a:r>
            <a:endParaRPr lang="en-US" altLang="zh-TW" sz="2500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set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（集合</a:t>
            </a:r>
            <a:r>
              <a:rPr lang="zh-TW" altLang="en-US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）</a:t>
            </a:r>
            <a:endParaRPr lang="en-US" altLang="zh-TW" sz="2500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b="1" dirty="0" err="1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zset</a:t>
            </a:r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(sorted </a:t>
            </a:r>
            <a:r>
              <a:rPr lang="en-US" altLang="zh-TW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set</a:t>
            </a:r>
            <a:r>
              <a:rPr lang="zh-TW" altLang="en-US" sz="2500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：有序集合</a:t>
            </a:r>
            <a:r>
              <a:rPr lang="en-US" altLang="zh-TW" sz="25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)</a:t>
            </a:r>
            <a:endParaRPr lang="zh-TW" altLang="en-US" sz="25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96670295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安裝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(in </a:t>
            </a:r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ubuntu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8968" y="2310202"/>
            <a:ext cx="3848100" cy="447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6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1378928" y="1811217"/>
            <a:ext cx="57150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安裝</a:t>
            </a:r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server</a:t>
            </a:r>
            <a:endParaRPr lang="en-US" altLang="zh-CN" sz="2500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1378928" y="2927251"/>
            <a:ext cx="57150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server 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開啟等指令</a:t>
            </a:r>
            <a:endParaRPr lang="en-US" altLang="zh-CN" sz="2500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4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5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8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grpSp>
        <p:nvGrpSpPr>
          <p:cNvPr id="5" name="群組 4"/>
          <p:cNvGrpSpPr/>
          <p:nvPr/>
        </p:nvGrpSpPr>
        <p:grpSpPr>
          <a:xfrm>
            <a:off x="3091076" y="3547207"/>
            <a:ext cx="3803884" cy="1856581"/>
            <a:chOff x="2339752" y="3544900"/>
            <a:chExt cx="3803884" cy="1856581"/>
          </a:xfrm>
        </p:grpSpPr>
        <p:sp>
          <p:nvSpPr>
            <p:cNvPr id="3" name="矩形 2"/>
            <p:cNvSpPr/>
            <p:nvPr/>
          </p:nvSpPr>
          <p:spPr>
            <a:xfrm>
              <a:off x="2339752" y="3544900"/>
              <a:ext cx="3803884" cy="1856581"/>
            </a:xfrm>
            <a:prstGeom prst="rect">
              <a:avLst/>
            </a:prstGeom>
            <a:solidFill>
              <a:schemeClr val="bg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219" name="Picture 3"/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03442" y="3697624"/>
              <a:ext cx="3314700" cy="38100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220" name="Picture 4"/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9070" y="4249353"/>
              <a:ext cx="3514725" cy="438150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9221" name="Picture 5"/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75169" y="4825417"/>
              <a:ext cx="3190875" cy="42862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5261746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9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安裝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(in </a:t>
            </a:r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ubuntu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</a:p>
        </p:txBody>
      </p:sp>
      <p:sp>
        <p:nvSpPr>
          <p:cNvPr id="16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9222" name="Picture 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9093" y="1907747"/>
            <a:ext cx="1400175" cy="46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917" y="2852936"/>
            <a:ext cx="5816857" cy="67550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TextBox 8"/>
          <p:cNvSpPr txBox="1"/>
          <p:nvPr/>
        </p:nvSpPr>
        <p:spPr>
          <a:xfrm>
            <a:off x="497823" y="1906304"/>
            <a:ext cx="89671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測試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9" name="TextBox 8"/>
          <p:cNvSpPr txBox="1"/>
          <p:nvPr/>
        </p:nvSpPr>
        <p:spPr>
          <a:xfrm>
            <a:off x="344917" y="2461390"/>
            <a:ext cx="22173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成功畫面</a:t>
            </a:r>
            <a:endParaRPr lang="en-US" altLang="zh-TW" sz="2000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20" name="TextBox 8"/>
          <p:cNvSpPr txBox="1"/>
          <p:nvPr/>
        </p:nvSpPr>
        <p:spPr>
          <a:xfrm>
            <a:off x="307975" y="4039755"/>
            <a:ext cx="2130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失敗畫面</a:t>
            </a:r>
          </a:p>
        </p:txBody>
      </p:sp>
      <p:pic>
        <p:nvPicPr>
          <p:cNvPr id="12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3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4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7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23" y="4437112"/>
            <a:ext cx="8862377" cy="9868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08260237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5" grpId="0"/>
      <p:bldP spid="19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安裝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(in </a:t>
            </a:r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ubuntu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</a:p>
        </p:txBody>
      </p:sp>
      <p:sp>
        <p:nvSpPr>
          <p:cNvPr id="16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4" name="TextBox 8"/>
          <p:cNvSpPr txBox="1"/>
          <p:nvPr/>
        </p:nvSpPr>
        <p:spPr>
          <a:xfrm>
            <a:off x="1403648" y="2564904"/>
            <a:ext cx="5715008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安裝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在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PHP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連接</a:t>
            </a:r>
            <a:r>
              <a:rPr lang="en-US" altLang="zh-TW" sz="2500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Server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插件</a:t>
            </a:r>
            <a:endParaRPr lang="en-US" altLang="zh-CN" sz="2500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126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7357" y="3241712"/>
            <a:ext cx="3419475" cy="419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0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688999210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1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214282" y="357166"/>
            <a:ext cx="8072494" cy="4929222"/>
          </a:xfrm>
          <a:prstGeom prst="rect">
            <a:avLst/>
          </a:prstGeom>
          <a:solidFill>
            <a:srgbClr val="6B3305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占位符 19" descr="75318282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5455" b="15455"/>
          <a:stretch>
            <a:fillRect/>
          </a:stretch>
        </p:blipFill>
        <p:spPr>
          <a:xfrm>
            <a:off x="357158" y="500043"/>
            <a:ext cx="7786741" cy="5786477"/>
          </a:xfrm>
        </p:spPr>
      </p:pic>
      <p:pic>
        <p:nvPicPr>
          <p:cNvPr id="29" name="图片占位符 28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861048"/>
            <a:ext cx="1421230" cy="86359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pic>
        <p:nvPicPr>
          <p:cNvPr id="30" name="图片占位符 29"/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705" y="1000108"/>
            <a:ext cx="1322168" cy="128587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sp>
        <p:nvSpPr>
          <p:cNvPr id="21" name="矩形 20"/>
          <p:cNvSpPr/>
          <p:nvPr/>
        </p:nvSpPr>
        <p:spPr>
          <a:xfrm>
            <a:off x="-214346" y="5286388"/>
            <a:ext cx="9501222" cy="571504"/>
          </a:xfrm>
          <a:prstGeom prst="rect">
            <a:avLst/>
          </a:prstGeom>
          <a:solidFill>
            <a:srgbClr val="A62502">
              <a:alpha val="80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642942" y="5286388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Outline</a:t>
            </a:r>
            <a:endParaRPr lang="en-US" altLang="zh-CN" sz="3000" b="1" dirty="0" smtClean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28" name="图片占位符 27" descr="85480052.jpg"/>
          <p:cNvPicPr>
            <a:picLocks noGrp="1" noChangeAspect="1"/>
          </p:cNvPicPr>
          <p:nvPr>
            <p:ph type="pic" sz="quarter" idx="14"/>
          </p:nvPr>
        </p:nvPicPr>
        <p:blipFill>
          <a:blip r:embed="rId6" cstate="print"/>
          <a:srcRect l="12397" r="12397"/>
          <a:stretch>
            <a:fillRect/>
          </a:stretch>
        </p:blipFill>
        <p:spPr>
          <a:xfrm>
            <a:off x="7286644" y="2428848"/>
            <a:ext cx="1421230" cy="128587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sp>
        <p:nvSpPr>
          <p:cNvPr id="11" name="矩形 10"/>
          <p:cNvSpPr/>
          <p:nvPr/>
        </p:nvSpPr>
        <p:spPr>
          <a:xfrm>
            <a:off x="0" y="764704"/>
            <a:ext cx="6732240" cy="4198630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6"/>
          <p:cNvSpPr txBox="1"/>
          <p:nvPr/>
        </p:nvSpPr>
        <p:spPr>
          <a:xfrm>
            <a:off x="508616" y="764704"/>
            <a:ext cx="5715008" cy="424731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系統架構</a:t>
            </a:r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網站資料取得</a:t>
            </a:r>
            <a:endParaRPr lang="en-US" altLang="zh-TW" sz="3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r>
              <a:rPr lang="en-US" altLang="zh-TW" sz="3000" b="1" spc="50" dirty="0" err="1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Redis</a:t>
            </a:r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介紹與安裝</a:t>
            </a:r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r>
              <a:rPr lang="en-US" altLang="zh-TW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JSON</a:t>
            </a:r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編碼與解碼</a:t>
            </a:r>
            <a:endParaRPr lang="en-US" altLang="zh-TW" sz="3000" b="1" spc="50" dirty="0" smtClean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endParaRPr lang="en-US" altLang="zh-CN" sz="3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  <a:p>
            <a:r>
              <a:rPr lang="zh-TW" altLang="en-US" sz="3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微軟正黑體" pitchFamily="34" charset="-120"/>
                <a:ea typeface="微軟正黑體" pitchFamily="34" charset="-120"/>
                <a:cs typeface="Arial Unicode MS" pitchFamily="34" charset="-122"/>
              </a:rPr>
              <a:t>參考文獻</a:t>
            </a:r>
            <a:endParaRPr lang="zh-CN" altLang="en-US" sz="3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微軟正黑體" pitchFamily="34" charset="-120"/>
              <a:ea typeface="微軟正黑體" pitchFamily="34" charset="-120"/>
              <a:cs typeface="Arial Unicode MS" pitchFamily="34" charset="-122"/>
            </a:endParaRPr>
          </a:p>
        </p:txBody>
      </p:sp>
    </p:spTree>
  </p:cSld>
  <p:clrMapOvr>
    <a:masterClrMapping/>
  </p:clrMapOvr>
  <p:transition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6" name="TextBox 8"/>
          <p:cNvSpPr txBox="1"/>
          <p:nvPr/>
        </p:nvSpPr>
        <p:spPr>
          <a:xfrm>
            <a:off x="307975" y="5786454"/>
            <a:ext cx="604997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" b="1" dirty="0" err="1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介紹與安裝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844824"/>
            <a:ext cx="3076575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6623" y="2780928"/>
            <a:ext cx="7115175" cy="18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3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7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5103884"/>
            <a:ext cx="3305175" cy="238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3011366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3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3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 descr="57660336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76" b="3176"/>
          <a:stretch>
            <a:fillRect/>
          </a:stretch>
        </p:blipFill>
        <p:spPr/>
      </p:pic>
      <p:sp>
        <p:nvSpPr>
          <p:cNvPr id="30" name="矩形 29"/>
          <p:cNvSpPr/>
          <p:nvPr/>
        </p:nvSpPr>
        <p:spPr>
          <a:xfrm>
            <a:off x="-214346" y="6286520"/>
            <a:ext cx="9501222" cy="571504"/>
          </a:xfrm>
          <a:prstGeom prst="rect">
            <a:avLst/>
          </a:prstGeom>
          <a:solidFill>
            <a:srgbClr val="C14107">
              <a:alpha val="75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-357222" y="642918"/>
            <a:ext cx="5857916" cy="2286016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46914" y="1508927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介紹與使用</a:t>
            </a:r>
            <a:endParaRPr lang="en-US" altLang="zh-CN" sz="3000" b="1" dirty="0" smtClean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1638205"/>
      </p:ext>
    </p:extLst>
  </p:cSld>
  <p:clrMapOvr>
    <a:masterClrMapping/>
  </p:clrMapOvr>
  <p:transition>
    <p:strip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10" name="TextBox 8"/>
          <p:cNvSpPr txBox="1"/>
          <p:nvPr/>
        </p:nvSpPr>
        <p:spPr>
          <a:xfrm>
            <a:off x="323528" y="5764250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介紹與使用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5362" name="Picture 2" descr="http://1.bp.blogspot.com/-xYITmGA_kWI/VHxlnIJ-g5I/AAAAAAAACI0/aRMPUvJDRy8/s1600/JSON%2Btutorial%2Bin%2BJava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0903" y="585873"/>
            <a:ext cx="3754641" cy="17956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3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2" name="矩形 1"/>
          <p:cNvSpPr/>
          <p:nvPr/>
        </p:nvSpPr>
        <p:spPr>
          <a:xfrm>
            <a:off x="422131" y="2564904"/>
            <a:ext cx="7529458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以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純文字為基底去儲存和傳送簡單結構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資料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endParaRPr lang="en-US" altLang="zh-TW" sz="2500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你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可以透過特定的格式去儲存任何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資料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(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字串</a:t>
            </a: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,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數字</a:t>
            </a: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,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陣列</a:t>
            </a: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,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物件</a:t>
            </a:r>
            <a:r>
              <a:rPr lang="en-US" altLang="zh-TW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)</a:t>
            </a:r>
          </a:p>
          <a:p>
            <a:endParaRPr lang="en-US" altLang="zh-TW" sz="2500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 也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可以透過物件或陣列來傳送較複雜的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資料</a:t>
            </a:r>
            <a:endParaRPr lang="zh-TW" altLang="en-US" sz="2500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08382987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8"/>
          <p:cNvSpPr txBox="1"/>
          <p:nvPr/>
        </p:nvSpPr>
        <p:spPr>
          <a:xfrm>
            <a:off x="323528" y="5764250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介紹與使用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71600" y="1524656"/>
            <a:ext cx="2080441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AF3C09"/>
            </a:solidFill>
          </a:ln>
        </p:spPr>
        <p:txBody>
          <a:bodyPr wrap="none">
            <a:spAutoFit/>
          </a:bodyPr>
          <a:lstStyle/>
          <a:p>
            <a:r>
              <a:rPr lang="en-US" altLang="zh-TW" dirty="0" err="1">
                <a:solidFill>
                  <a:srgbClr val="A62502"/>
                </a:solidFill>
              </a:rPr>
              <a:t>RedisSetAllData.php</a:t>
            </a:r>
            <a:endParaRPr lang="zh-TW" altLang="en-US" dirty="0">
              <a:solidFill>
                <a:srgbClr val="A62502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71600" y="3550172"/>
            <a:ext cx="2120517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BE2F02"/>
            </a:solidFill>
          </a:ln>
        </p:spPr>
        <p:txBody>
          <a:bodyPr wrap="none">
            <a:spAutoFit/>
          </a:bodyPr>
          <a:lstStyle/>
          <a:p>
            <a:r>
              <a:rPr lang="en-US" altLang="zh-TW" dirty="0" err="1">
                <a:solidFill>
                  <a:srgbClr val="A62502"/>
                </a:solidFill>
              </a:rPr>
              <a:t>RedisGetAllData.php</a:t>
            </a:r>
            <a:endParaRPr lang="zh-TW" altLang="en-US" dirty="0">
              <a:solidFill>
                <a:srgbClr val="A62502"/>
              </a:solidFill>
            </a:endParaRPr>
          </a:p>
        </p:txBody>
      </p:sp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1893988"/>
            <a:ext cx="6886575" cy="8096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3919504"/>
            <a:ext cx="573405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5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3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4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7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890312715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>
            <a:off x="270212" y="758055"/>
            <a:ext cx="3096745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BE2F02"/>
            </a:solidFill>
          </a:ln>
        </p:spPr>
        <p:txBody>
          <a:bodyPr wrap="none">
            <a:spAutoFit/>
          </a:bodyPr>
          <a:lstStyle/>
          <a:p>
            <a:r>
              <a:rPr lang="en-US" altLang="zh-TW" dirty="0" err="1" smtClean="0">
                <a:solidFill>
                  <a:srgbClr val="A62502"/>
                </a:solidFill>
              </a:rPr>
              <a:t>RedisGetAllData.php</a:t>
            </a:r>
            <a:r>
              <a:rPr lang="en-US" altLang="zh-TW" dirty="0" smtClean="0">
                <a:solidFill>
                  <a:srgbClr val="A62502"/>
                </a:solidFill>
              </a:rPr>
              <a:t> </a:t>
            </a:r>
            <a:r>
              <a:rPr lang="zh-TW" altLang="en-US" dirty="0" smtClean="0">
                <a:solidFill>
                  <a:srgbClr val="A62502"/>
                </a:solidFill>
              </a:rPr>
              <a:t>輸出畫面</a:t>
            </a:r>
            <a:endParaRPr lang="zh-TW" altLang="en-US" dirty="0">
              <a:solidFill>
                <a:srgbClr val="A62502"/>
              </a:solidFill>
            </a:endParaRPr>
          </a:p>
        </p:txBody>
      </p:sp>
      <p:pic>
        <p:nvPicPr>
          <p:cNvPr id="7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8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9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12" y="1138100"/>
            <a:ext cx="8312087" cy="43041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3" name="TextBox 8"/>
          <p:cNvSpPr txBox="1"/>
          <p:nvPr/>
        </p:nvSpPr>
        <p:spPr>
          <a:xfrm>
            <a:off x="323528" y="5764250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介紹與使用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95671765"/>
      </p:ext>
    </p:extLst>
  </p:cSld>
  <p:clrMapOvr>
    <a:masterClrMapping/>
  </p:clrMapOvr>
  <p:transition>
    <p:strips dir="ld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211" y="2465294"/>
            <a:ext cx="8307998" cy="7168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矩形 6"/>
          <p:cNvSpPr/>
          <p:nvPr/>
        </p:nvSpPr>
        <p:spPr>
          <a:xfrm>
            <a:off x="300461" y="2095962"/>
            <a:ext cx="4161139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rgbClr val="BE2F02"/>
            </a:solidFill>
          </a:ln>
        </p:spPr>
        <p:txBody>
          <a:bodyPr wrap="none">
            <a:spAutoFit/>
          </a:bodyPr>
          <a:lstStyle/>
          <a:p>
            <a:r>
              <a:rPr lang="en-US" altLang="zh-TW" dirty="0" err="1" smtClean="0">
                <a:solidFill>
                  <a:srgbClr val="A62502"/>
                </a:solidFill>
              </a:rPr>
              <a:t>RedisGetAllData.php</a:t>
            </a:r>
            <a:r>
              <a:rPr lang="en-US" altLang="zh-TW" dirty="0" smtClean="0">
                <a:solidFill>
                  <a:srgbClr val="A62502"/>
                </a:solidFill>
              </a:rPr>
              <a:t> </a:t>
            </a:r>
            <a:r>
              <a:rPr lang="zh-TW" altLang="en-US" dirty="0" smtClean="0">
                <a:solidFill>
                  <a:srgbClr val="A62502"/>
                </a:solidFill>
              </a:rPr>
              <a:t>輸出畫面</a:t>
            </a:r>
            <a:r>
              <a:rPr lang="en-US" altLang="zh-TW" dirty="0" smtClean="0">
                <a:solidFill>
                  <a:srgbClr val="A62502"/>
                </a:solidFill>
              </a:rPr>
              <a:t>(</a:t>
            </a:r>
            <a:r>
              <a:rPr lang="zh-TW" altLang="en-US" dirty="0" smtClean="0">
                <a:solidFill>
                  <a:srgbClr val="A62502"/>
                </a:solidFill>
              </a:rPr>
              <a:t>無賽事時</a:t>
            </a:r>
            <a:r>
              <a:rPr lang="en-US" altLang="zh-TW" dirty="0" smtClean="0">
                <a:solidFill>
                  <a:srgbClr val="A62502"/>
                </a:solidFill>
              </a:rPr>
              <a:t>)</a:t>
            </a:r>
            <a:endParaRPr lang="zh-TW" altLang="en-US" dirty="0">
              <a:solidFill>
                <a:srgbClr val="A62502"/>
              </a:solidFill>
            </a:endParaRPr>
          </a:p>
        </p:txBody>
      </p:sp>
      <p:pic>
        <p:nvPicPr>
          <p:cNvPr id="8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4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9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6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4" name="TextBox 8"/>
          <p:cNvSpPr txBox="1"/>
          <p:nvPr/>
        </p:nvSpPr>
        <p:spPr>
          <a:xfrm>
            <a:off x="323528" y="5764250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介紹與使用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6214382"/>
      </p:ext>
    </p:extLst>
  </p:cSld>
  <p:clrMapOvr>
    <a:masterClrMapping/>
  </p:clrMapOvr>
  <p:transition>
    <p:strips dir="ld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3779912" y="33265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參考文獻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827584" y="2014875"/>
            <a:ext cx="8018542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err="1">
                <a:solidFill>
                  <a:srgbClr val="C14107"/>
                </a:solidFill>
              </a:rPr>
              <a:t>php</a:t>
            </a:r>
            <a:r>
              <a:rPr lang="zh-TW" altLang="en-US" b="1" dirty="0">
                <a:solidFill>
                  <a:srgbClr val="C14107"/>
                </a:solidFill>
              </a:rPr>
              <a:t>中的</a:t>
            </a:r>
            <a:r>
              <a:rPr lang="en-US" altLang="zh-TW" b="1" dirty="0">
                <a:solidFill>
                  <a:srgbClr val="C14107"/>
                </a:solidFill>
              </a:rPr>
              <a:t>curl</a:t>
            </a:r>
            <a:r>
              <a:rPr lang="zh-TW" altLang="en-US" b="1" dirty="0">
                <a:solidFill>
                  <a:srgbClr val="C14107"/>
                </a:solidFill>
              </a:rPr>
              <a:t>使用入門教程和常見用法</a:t>
            </a:r>
            <a:r>
              <a:rPr lang="zh-TW" altLang="en-US" b="1" dirty="0" smtClean="0">
                <a:solidFill>
                  <a:srgbClr val="C14107"/>
                </a:solidFill>
              </a:rPr>
              <a:t>實例</a:t>
            </a:r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http://</a:t>
            </a:r>
            <a:r>
              <a:rPr lang="en-US" altLang="zh-TW" b="1" dirty="0" smtClean="0">
                <a:solidFill>
                  <a:srgbClr val="C14107"/>
                </a:solidFill>
              </a:rPr>
              <a:t>www.cnblogs.com/52fhy/p/4971707.html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 err="1">
                <a:solidFill>
                  <a:srgbClr val="C14107"/>
                </a:solidFill>
              </a:rPr>
              <a:t>php</a:t>
            </a:r>
            <a:r>
              <a:rPr lang="en-US" altLang="zh-TW" b="1" dirty="0">
                <a:solidFill>
                  <a:srgbClr val="C14107"/>
                </a:solidFill>
              </a:rPr>
              <a:t> curl</a:t>
            </a:r>
            <a:r>
              <a:rPr lang="zh-TW" altLang="en-US" b="1" dirty="0" smtClean="0">
                <a:solidFill>
                  <a:srgbClr val="C14107"/>
                </a:solidFill>
              </a:rPr>
              <a:t>用法</a:t>
            </a:r>
            <a:endParaRPr lang="zh-TW" altLang="en-US" b="1" dirty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http://</a:t>
            </a:r>
            <a:r>
              <a:rPr lang="en-US" altLang="zh-TW" b="1" dirty="0" smtClean="0">
                <a:solidFill>
                  <a:srgbClr val="C14107"/>
                </a:solidFill>
              </a:rPr>
              <a:t>blog.xuite.net/dizzy03/murmur</a:t>
            </a:r>
          </a:p>
          <a:p>
            <a:r>
              <a:rPr lang="en-US" altLang="zh-TW" b="1" dirty="0" smtClean="0">
                <a:solidFill>
                  <a:srgbClr val="C14107"/>
                </a:solidFill>
              </a:rPr>
              <a:t>/</a:t>
            </a:r>
            <a:r>
              <a:rPr lang="en-US" altLang="zh-TW" b="1" dirty="0">
                <a:solidFill>
                  <a:srgbClr val="C14107"/>
                </a:solidFill>
              </a:rPr>
              <a:t>49485613-%</a:t>
            </a:r>
            <a:r>
              <a:rPr lang="en-US" altLang="zh-TW" b="1" dirty="0" smtClean="0">
                <a:solidFill>
                  <a:srgbClr val="C14107"/>
                </a:solidFill>
              </a:rPr>
              <a:t>5BPHP%5D%5B%E8%BD%89%5D+php+curl%E7%94%A8%E6%B3%95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endParaRPr lang="zh-TW" altLang="en-US" b="1" dirty="0">
              <a:solidFill>
                <a:srgbClr val="C14107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899592" y="1483668"/>
            <a:ext cx="10839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err="1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cURL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56231226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3779912" y="33265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參考文獻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115616" y="1196752"/>
            <a:ext cx="2444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err="1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noSQL</a:t>
            </a:r>
            <a:r>
              <a:rPr lang="zh-TW" altLang="en-US" sz="28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和</a:t>
            </a:r>
            <a:r>
              <a:rPr lang="en-US" altLang="zh-TW" sz="2800" b="1" dirty="0" err="1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redis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115616" y="1719972"/>
            <a:ext cx="6694077" cy="480131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b="1" dirty="0" err="1">
                <a:solidFill>
                  <a:srgbClr val="C14107"/>
                </a:solidFill>
              </a:rPr>
              <a:t>Redis</a:t>
            </a:r>
            <a:r>
              <a:rPr lang="en-US" altLang="zh-TW" b="1" dirty="0">
                <a:solidFill>
                  <a:srgbClr val="C14107"/>
                </a:solidFill>
              </a:rPr>
              <a:t> </a:t>
            </a:r>
            <a:r>
              <a:rPr lang="zh-TW" altLang="en-US" b="1" dirty="0" smtClean="0">
                <a:solidFill>
                  <a:srgbClr val="C14107"/>
                </a:solidFill>
              </a:rPr>
              <a:t>教程</a:t>
            </a:r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http://</a:t>
            </a:r>
            <a:r>
              <a:rPr lang="en-US" altLang="zh-TW" b="1" dirty="0" smtClean="0">
                <a:solidFill>
                  <a:srgbClr val="C14107"/>
                </a:solidFill>
              </a:rPr>
              <a:t>www.runoob.com/redis/redis-tutorial.html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Ubuntu</a:t>
            </a:r>
            <a:r>
              <a:rPr lang="zh-TW" altLang="en-US" b="1" dirty="0">
                <a:solidFill>
                  <a:srgbClr val="C14107"/>
                </a:solidFill>
              </a:rPr>
              <a:t>如何架設</a:t>
            </a:r>
            <a:r>
              <a:rPr lang="en-US" altLang="zh-TW" b="1" dirty="0" err="1">
                <a:solidFill>
                  <a:srgbClr val="C14107"/>
                </a:solidFill>
              </a:rPr>
              <a:t>Redis</a:t>
            </a:r>
            <a:r>
              <a:rPr lang="en-US" altLang="zh-TW" b="1" dirty="0">
                <a:solidFill>
                  <a:srgbClr val="C14107"/>
                </a:solidFill>
              </a:rPr>
              <a:t> Server</a:t>
            </a:r>
            <a:r>
              <a:rPr lang="zh-TW" altLang="en-US" b="1" dirty="0">
                <a:solidFill>
                  <a:srgbClr val="C14107"/>
                </a:solidFill>
              </a:rPr>
              <a:t>並且與</a:t>
            </a:r>
            <a:r>
              <a:rPr lang="en-US" altLang="zh-TW" b="1" dirty="0">
                <a:solidFill>
                  <a:srgbClr val="C14107"/>
                </a:solidFill>
              </a:rPr>
              <a:t>PHP</a:t>
            </a:r>
            <a:r>
              <a:rPr lang="zh-TW" altLang="en-US" b="1" dirty="0">
                <a:solidFill>
                  <a:srgbClr val="C14107"/>
                </a:solidFill>
              </a:rPr>
              <a:t>一同使用？</a:t>
            </a:r>
          </a:p>
          <a:p>
            <a:r>
              <a:rPr lang="en-US" altLang="zh-TW" b="1" dirty="0">
                <a:solidFill>
                  <a:srgbClr val="C14107"/>
                </a:solidFill>
              </a:rPr>
              <a:t>https://magiclen.org/ubuntu-redis-php</a:t>
            </a:r>
            <a:r>
              <a:rPr lang="en-US" altLang="zh-TW" b="1" dirty="0" smtClean="0">
                <a:solidFill>
                  <a:srgbClr val="C14107"/>
                </a:solidFill>
              </a:rPr>
              <a:t>/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 err="1">
                <a:solidFill>
                  <a:srgbClr val="C14107"/>
                </a:solidFill>
              </a:rPr>
              <a:t>Redis</a:t>
            </a:r>
            <a:r>
              <a:rPr lang="zh-TW" altLang="en-US" b="1" dirty="0">
                <a:solidFill>
                  <a:srgbClr val="C14107"/>
                </a:solidFill>
              </a:rPr>
              <a:t>學習和應用記錄</a:t>
            </a:r>
            <a:r>
              <a:rPr lang="en-US" altLang="zh-TW" b="1" dirty="0">
                <a:solidFill>
                  <a:srgbClr val="C14107"/>
                </a:solidFill>
              </a:rPr>
              <a:t>--</a:t>
            </a:r>
            <a:r>
              <a:rPr lang="zh-TW" altLang="en-US" b="1" dirty="0">
                <a:solidFill>
                  <a:srgbClr val="C14107"/>
                </a:solidFill>
              </a:rPr>
              <a:t>介紹和安裝</a:t>
            </a:r>
          </a:p>
          <a:p>
            <a:r>
              <a:rPr lang="en-US" altLang="zh-TW" b="1" dirty="0">
                <a:solidFill>
                  <a:srgbClr val="C14107"/>
                </a:solidFill>
              </a:rPr>
              <a:t>http://</a:t>
            </a:r>
            <a:r>
              <a:rPr lang="en-US" altLang="zh-TW" b="1" dirty="0" smtClean="0">
                <a:solidFill>
                  <a:srgbClr val="C14107"/>
                </a:solidFill>
              </a:rPr>
              <a:t>wefollownews.appspot.com/cittopnews201408_8/3508.html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 err="1" smtClean="0">
                <a:solidFill>
                  <a:srgbClr val="C14107"/>
                </a:solidFill>
              </a:rPr>
              <a:t>NoSQL</a:t>
            </a:r>
            <a:r>
              <a:rPr lang="zh-TW" altLang="en-US" b="1" dirty="0" smtClean="0">
                <a:solidFill>
                  <a:srgbClr val="C14107"/>
                </a:solidFill>
              </a:rPr>
              <a:t> 維</a:t>
            </a:r>
            <a:r>
              <a:rPr lang="zh-TW" altLang="en-US" b="1" dirty="0">
                <a:solidFill>
                  <a:srgbClr val="C14107"/>
                </a:solidFill>
              </a:rPr>
              <a:t>基百科，自由的</a:t>
            </a:r>
            <a:r>
              <a:rPr lang="zh-TW" altLang="en-US" b="1" dirty="0" smtClean="0">
                <a:solidFill>
                  <a:srgbClr val="C14107"/>
                </a:solidFill>
              </a:rPr>
              <a:t>百科全書</a:t>
            </a:r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https://</a:t>
            </a:r>
            <a:r>
              <a:rPr lang="en-US" altLang="zh-TW" b="1" dirty="0" smtClean="0">
                <a:solidFill>
                  <a:srgbClr val="C14107"/>
                </a:solidFill>
              </a:rPr>
              <a:t>zh.wikipedia.org/wiki/NoSQL</a:t>
            </a:r>
          </a:p>
          <a:p>
            <a:endParaRPr lang="en-US" altLang="zh-TW" b="1" dirty="0" smtClean="0">
              <a:solidFill>
                <a:srgbClr val="C14107"/>
              </a:solidFill>
            </a:endParaRPr>
          </a:p>
          <a:p>
            <a:r>
              <a:rPr lang="zh-TW" altLang="en-US" b="1" dirty="0">
                <a:solidFill>
                  <a:srgbClr val="C14107"/>
                </a:solidFill>
              </a:rPr>
              <a:t>淺談</a:t>
            </a:r>
            <a:r>
              <a:rPr lang="en-US" altLang="zh-TW" b="1" dirty="0" err="1">
                <a:solidFill>
                  <a:srgbClr val="C14107"/>
                </a:solidFill>
              </a:rPr>
              <a:t>NoSQL</a:t>
            </a:r>
            <a:r>
              <a:rPr lang="zh-TW" altLang="en-US" b="1" dirty="0">
                <a:solidFill>
                  <a:srgbClr val="C14107"/>
                </a:solidFill>
              </a:rPr>
              <a:t>資料庫</a:t>
            </a:r>
            <a:r>
              <a:rPr lang="en-US" altLang="zh-TW" b="1" dirty="0">
                <a:solidFill>
                  <a:srgbClr val="C14107"/>
                </a:solidFill>
              </a:rPr>
              <a:t>-</a:t>
            </a:r>
            <a:r>
              <a:rPr lang="en-US" altLang="zh-TW" b="1" dirty="0" err="1">
                <a:solidFill>
                  <a:srgbClr val="C14107"/>
                </a:solidFill>
              </a:rPr>
              <a:t>Redis</a:t>
            </a:r>
            <a:endParaRPr lang="en-US" altLang="zh-TW" b="1" dirty="0">
              <a:solidFill>
                <a:srgbClr val="C14107"/>
              </a:solidFill>
            </a:endParaRPr>
          </a:p>
          <a:p>
            <a:r>
              <a:rPr lang="en-US" altLang="zh-TW" b="1" dirty="0">
                <a:solidFill>
                  <a:srgbClr val="C14107"/>
                </a:solidFill>
              </a:rPr>
              <a:t>http://</a:t>
            </a:r>
            <a:r>
              <a:rPr lang="en-US" altLang="zh-TW" b="1" dirty="0" smtClean="0">
                <a:solidFill>
                  <a:srgbClr val="C14107"/>
                </a:solidFill>
              </a:rPr>
              <a:t>www.syscom.com.tw/ePaper_New_Content.aspx?</a:t>
            </a:r>
          </a:p>
          <a:p>
            <a:r>
              <a:rPr lang="en-US" altLang="zh-TW" b="1" dirty="0" smtClean="0">
                <a:solidFill>
                  <a:srgbClr val="C14107"/>
                </a:solidFill>
              </a:rPr>
              <a:t>id=489&amp;EPID=215&amp;TableName=</a:t>
            </a:r>
            <a:r>
              <a:rPr lang="en-US" altLang="zh-TW" b="1" dirty="0" err="1" smtClean="0">
                <a:solidFill>
                  <a:srgbClr val="C14107"/>
                </a:solidFill>
              </a:rPr>
              <a:t>sgEPArticle</a:t>
            </a:r>
            <a:endParaRPr lang="en-US" altLang="zh-TW" b="1" dirty="0" smtClean="0">
              <a:solidFill>
                <a:srgbClr val="C14107"/>
              </a:solidFill>
            </a:endParaRPr>
          </a:p>
          <a:p>
            <a:endParaRPr lang="zh-TW" altLang="en-US" b="1" dirty="0">
              <a:solidFill>
                <a:srgbClr val="C14107"/>
              </a:solidFill>
            </a:endParaRPr>
          </a:p>
          <a:p>
            <a:endParaRPr lang="zh-TW" altLang="en-US" b="1" dirty="0">
              <a:solidFill>
                <a:srgbClr val="C1410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4297753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/>
          <p:cNvSpPr txBox="1"/>
          <p:nvPr/>
        </p:nvSpPr>
        <p:spPr>
          <a:xfrm>
            <a:off x="3779912" y="332656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參考文獻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1115616" y="1196752"/>
            <a:ext cx="1143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</a:t>
            </a:r>
            <a:endParaRPr lang="zh-TW" altLang="en-US" sz="2800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322015" y="1706392"/>
            <a:ext cx="8956298" cy="4247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瞭解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格式</a:t>
            </a:r>
          </a:p>
          <a:p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http://j796160836.pixnet.net/blog/post</a:t>
            </a:r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/</a:t>
            </a:r>
          </a:p>
          <a:p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30530326-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%</a:t>
            </a:r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E7%9E%AD%E8%A7%A3json%E6%A0%BC%E5%BC%8F</a:t>
            </a:r>
          </a:p>
          <a:p>
            <a:endParaRPr lang="en-US" altLang="zh-TW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你不可不知的 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 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基本介紹</a:t>
            </a:r>
          </a:p>
          <a:p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https://blog.wu-boy.com/2011/04</a:t>
            </a:r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/</a:t>
            </a:r>
          </a:p>
          <a:p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%E4%BD%A0%E4%B8%8D%E5%8F%AF%E4%B8%8D%E7%</a:t>
            </a:r>
          </a:p>
          <a:p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9F%A5%E7%9A%84-json-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%E5%9F%BA%E6%9C%AC%E4%BB%8B%E7%B4%B9</a:t>
            </a:r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/</a:t>
            </a:r>
          </a:p>
          <a:p>
            <a:endParaRPr lang="en-US" altLang="zh-TW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pPr fontAlgn="base"/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PHP 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讓 </a:t>
            </a:r>
            <a:r>
              <a:rPr lang="en-US" altLang="zh-TW" b="1" dirty="0" err="1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json_encode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() 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指定回傳格式</a:t>
            </a:r>
          </a:p>
          <a:p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https://blog.longwin.com.tw/2011/08/php-json-encode-format-2011</a:t>
            </a:r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/</a:t>
            </a:r>
          </a:p>
          <a:p>
            <a:endParaRPr lang="en-US" altLang="zh-TW" b="1" dirty="0" smtClean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b="1" dirty="0" err="1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php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中</a:t>
            </a:r>
            <a:r>
              <a:rPr lang="en-US" altLang="zh-TW" b="1" dirty="0" err="1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json_decode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()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和</a:t>
            </a:r>
            <a:r>
              <a:rPr lang="en-US" altLang="zh-TW" b="1" dirty="0" err="1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json_encode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()</a:t>
            </a:r>
            <a:r>
              <a:rPr lang="zh-TW" altLang="en-US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的使用方法</a:t>
            </a:r>
          </a:p>
          <a:p>
            <a:r>
              <a:rPr lang="en-US" altLang="zh-TW" b="1" dirty="0" smtClean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http</a:t>
            </a:r>
            <a:r>
              <a:rPr lang="en-US" altLang="zh-TW" b="1" dirty="0">
                <a:solidFill>
                  <a:srgbClr val="A62502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://www.jb51.net/article/30489.htm</a:t>
            </a:r>
            <a:endParaRPr lang="zh-TW" altLang="en-US" b="1" dirty="0">
              <a:solidFill>
                <a:srgbClr val="A62502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endParaRPr lang="zh-TW" altLang="en-US" b="1" dirty="0">
              <a:solidFill>
                <a:srgbClr val="A6250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0212129"/>
      </p:ext>
    </p:extLst>
  </p:cSld>
  <p:clrMapOvr>
    <a:masterClrMapping/>
  </p:clrMapOvr>
  <p:transition spd="slow">
    <p:strips dir="r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214282" y="357166"/>
            <a:ext cx="8072494" cy="4929222"/>
          </a:xfrm>
          <a:prstGeom prst="rect">
            <a:avLst/>
          </a:prstGeom>
          <a:solidFill>
            <a:srgbClr val="6B3305">
              <a:alpha val="1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占位符 19" descr="75318282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15455" b="15455"/>
          <a:stretch>
            <a:fillRect/>
          </a:stretch>
        </p:blipFill>
        <p:spPr>
          <a:xfrm>
            <a:off x="357158" y="500043"/>
            <a:ext cx="7786741" cy="5786477"/>
          </a:xfrm>
        </p:spPr>
      </p:pic>
      <p:pic>
        <p:nvPicPr>
          <p:cNvPr id="29" name="图片占位符 28"/>
          <p:cNvPicPr>
            <a:picLocks noGrp="1" noChangeAspect="1"/>
          </p:cNvPicPr>
          <p:nvPr>
            <p:ph type="pic" sz="quarter" idx="15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8304" y="3861048"/>
            <a:ext cx="1421230" cy="86359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pic>
        <p:nvPicPr>
          <p:cNvPr id="30" name="图片占位符 29"/>
          <p:cNvPicPr>
            <a:picLocks noGrp="1" noChangeAspect="1"/>
          </p:cNvPicPr>
          <p:nvPr>
            <p:ph type="pic" sz="quarter" idx="16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705" y="1000108"/>
            <a:ext cx="1322168" cy="128587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pic>
        <p:nvPicPr>
          <p:cNvPr id="28" name="图片占位符 27" descr="85480052.jpg"/>
          <p:cNvPicPr>
            <a:picLocks noGrp="1" noChangeAspect="1"/>
          </p:cNvPicPr>
          <p:nvPr>
            <p:ph type="pic" sz="quarter" idx="14"/>
          </p:nvPr>
        </p:nvPicPr>
        <p:blipFill>
          <a:blip r:embed="rId6" cstate="print"/>
          <a:srcRect l="12397" r="12397"/>
          <a:stretch>
            <a:fillRect/>
          </a:stretch>
        </p:blipFill>
        <p:spPr>
          <a:xfrm>
            <a:off x="7286644" y="2428848"/>
            <a:ext cx="1421230" cy="1285874"/>
          </a:xfr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</p:pic>
      <p:sp>
        <p:nvSpPr>
          <p:cNvPr id="11" name="矩形 10"/>
          <p:cNvSpPr/>
          <p:nvPr/>
        </p:nvSpPr>
        <p:spPr>
          <a:xfrm>
            <a:off x="0" y="764704"/>
            <a:ext cx="6732240" cy="4198630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6"/>
          <p:cNvSpPr txBox="1"/>
          <p:nvPr/>
        </p:nvSpPr>
        <p:spPr>
          <a:xfrm>
            <a:off x="827584" y="1390616"/>
            <a:ext cx="7272808" cy="286232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n-US" altLang="zh-TW" sz="6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微軟正黑體" pitchFamily="34" charset="-120"/>
                <a:cs typeface="Arial Unicode MS" pitchFamily="34" charset="-122"/>
              </a:rPr>
              <a:t>Thanks </a:t>
            </a:r>
          </a:p>
          <a:p>
            <a:r>
              <a:rPr lang="en-US" altLang="zh-TW" sz="6000" b="1" spc="50" dirty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微軟正黑體" pitchFamily="34" charset="-120"/>
                <a:cs typeface="Arial Unicode MS" pitchFamily="34" charset="-122"/>
              </a:rPr>
              <a:t>	</a:t>
            </a:r>
            <a:r>
              <a:rPr lang="en-US" altLang="zh-TW" sz="6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微軟正黑體" pitchFamily="34" charset="-120"/>
                <a:cs typeface="Arial Unicode MS" pitchFamily="34" charset="-122"/>
              </a:rPr>
              <a:t>	for </a:t>
            </a:r>
            <a:endParaRPr lang="en-US" altLang="zh-TW" sz="6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lackadder ITC" pitchFamily="82" charset="0"/>
              <a:ea typeface="微軟正黑體" pitchFamily="34" charset="-120"/>
              <a:cs typeface="Arial Unicode MS" pitchFamily="34" charset="-122"/>
            </a:endParaRPr>
          </a:p>
          <a:p>
            <a:r>
              <a:rPr lang="en-US" altLang="zh-TW" sz="6000" b="1" spc="50" dirty="0" smtClean="0">
                <a:ln w="38100">
                  <a:solidFill>
                    <a:srgbClr val="C00000"/>
                  </a:solidFill>
                </a:ln>
                <a:solidFill>
                  <a:srgbClr val="BE2F02"/>
                </a:solidFill>
                <a:effectLst>
                  <a:outerShdw blurRad="63500" sx="102000" sy="102000" algn="ctr" rotWithShape="0">
                    <a:prstClr val="black">
                      <a:alpha val="40000"/>
                    </a:prstClr>
                  </a:outerShdw>
                </a:effectLst>
                <a:latin typeface="Blackadder ITC" pitchFamily="82" charset="0"/>
                <a:ea typeface="微軟正黑體" pitchFamily="34" charset="-120"/>
                <a:cs typeface="Arial Unicode MS" pitchFamily="34" charset="-122"/>
              </a:rPr>
              <a:t>			Listening</a:t>
            </a:r>
            <a:endParaRPr lang="zh-CN" altLang="en-US" sz="6000" b="1" spc="50" dirty="0">
              <a:ln w="38100">
                <a:solidFill>
                  <a:srgbClr val="C00000"/>
                </a:solidFill>
              </a:ln>
              <a:solidFill>
                <a:srgbClr val="BE2F02"/>
              </a:solidFill>
              <a:effectLst>
                <a:outerShdw blurRad="63500" sx="102000" sy="102000" algn="ctr" rotWithShape="0">
                  <a:prstClr val="black">
                    <a:alpha val="40000"/>
                  </a:prstClr>
                </a:outerShdw>
              </a:effectLst>
              <a:latin typeface="Blackadder ITC" pitchFamily="82" charset="0"/>
              <a:ea typeface="微軟正黑體" pitchFamily="34" charset="-120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93238666"/>
      </p:ext>
    </p:extLst>
  </p:cSld>
  <p:clrMapOvr>
    <a:masterClrMapping/>
  </p:clrMapOvr>
  <p:transition>
    <p:strips dir="r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 descr="57660336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76" b="3176"/>
          <a:stretch>
            <a:fillRect/>
          </a:stretch>
        </p:blipFill>
        <p:spPr/>
      </p:pic>
      <p:sp>
        <p:nvSpPr>
          <p:cNvPr id="30" name="矩形 29"/>
          <p:cNvSpPr/>
          <p:nvPr/>
        </p:nvSpPr>
        <p:spPr>
          <a:xfrm>
            <a:off x="-214346" y="6286520"/>
            <a:ext cx="9501222" cy="571504"/>
          </a:xfrm>
          <a:prstGeom prst="rect">
            <a:avLst/>
          </a:prstGeom>
          <a:solidFill>
            <a:srgbClr val="C14107">
              <a:alpha val="75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-357222" y="642918"/>
            <a:ext cx="5857916" cy="2286016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46914" y="1508927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系統架構</a:t>
            </a:r>
            <a:endParaRPr lang="en-US" altLang="zh-CN" sz="3000" b="1" dirty="0" smtClean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3263880"/>
      </p:ext>
    </p:extLst>
  </p:cSld>
  <p:clrMapOvr>
    <a:masterClrMapping/>
  </p:clrMapOvr>
  <p:transition>
    <p:strip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系統架構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315406" y="980728"/>
            <a:ext cx="7416824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ReadSoccerData.php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背景程式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</a:p>
          <a:p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讀取網頁資訊並存入資料庫</a:t>
            </a:r>
            <a:endParaRPr lang="en-US" altLang="zh-TW" sz="25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RedisSetAllData.php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r>
              <a:rPr lang="en-US" altLang="zh-TW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(</a:t>
            </a:r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背景程式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)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將資料取出並用</a:t>
            </a:r>
            <a:r>
              <a:rPr lang="en-US" altLang="zh-TW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編碼後</a:t>
            </a:r>
            <a:r>
              <a:rPr lang="en-US" altLang="zh-TW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cache</a:t>
            </a:r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進</a:t>
            </a:r>
            <a:r>
              <a:rPr lang="en-US" altLang="zh-TW" sz="25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endParaRPr lang="en-US" altLang="zh-TW" sz="25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en-US" altLang="zh-CN" sz="30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RedisGetAllData.php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 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將</a:t>
            </a:r>
            <a:r>
              <a:rPr lang="en-US" altLang="zh-TW" sz="2500" b="1" dirty="0" err="1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redis</a:t>
            </a:r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資料取出後用</a:t>
            </a:r>
            <a:r>
              <a:rPr lang="en-US" altLang="zh-TW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JSON</a:t>
            </a:r>
            <a:r>
              <a:rPr lang="zh-TW" altLang="en-US" sz="25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解碼再印出</a:t>
            </a:r>
            <a:endParaRPr lang="en-US" altLang="zh-CN" sz="25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7010682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占位符 20" descr="57660336.jpg"/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3176" b="3176"/>
          <a:stretch>
            <a:fillRect/>
          </a:stretch>
        </p:blipFill>
        <p:spPr/>
      </p:pic>
      <p:sp>
        <p:nvSpPr>
          <p:cNvPr id="30" name="矩形 29"/>
          <p:cNvSpPr/>
          <p:nvPr/>
        </p:nvSpPr>
        <p:spPr>
          <a:xfrm>
            <a:off x="-214346" y="6286520"/>
            <a:ext cx="9501222" cy="571504"/>
          </a:xfrm>
          <a:prstGeom prst="rect">
            <a:avLst/>
          </a:prstGeom>
          <a:solidFill>
            <a:srgbClr val="C14107">
              <a:alpha val="75000"/>
            </a:srgb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>
            <a:off x="-357222" y="642918"/>
            <a:ext cx="5857916" cy="2286016"/>
          </a:xfrm>
          <a:prstGeom prst="rect">
            <a:avLst/>
          </a:prstGeom>
          <a:gradFill flip="none" rotWithShape="1">
            <a:gsLst>
              <a:gs pos="1000">
                <a:schemeClr val="accent6">
                  <a:alpha val="0"/>
                </a:schemeClr>
              </a:gs>
              <a:gs pos="45000">
                <a:srgbClr val="FF7A00"/>
              </a:gs>
              <a:gs pos="70000">
                <a:srgbClr val="A80400">
                  <a:alpha val="77000"/>
                </a:srgbClr>
              </a:gs>
              <a:gs pos="100000">
                <a:srgbClr val="4D0808">
                  <a:alpha val="81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346914" y="1508927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chemeClr val="bg1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 smtClean="0">
              <a:solidFill>
                <a:schemeClr val="bg1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3853245"/>
      </p:ext>
    </p:extLst>
  </p:cSld>
  <p:clrMapOvr>
    <a:masterClrMapping/>
  </p:clrMapOvr>
  <p:transition>
    <p:strips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使用技術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2052" name="Picture 4" descr="http://blog.dreamix.eu/wp-content/uploads/2015/03/xpath_logo1-1508x706_c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1800" y="2420888"/>
            <a:ext cx="3026079" cy="141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://superionair.co/assets/curl-logo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5542" y="2447005"/>
            <a:ext cx="3672408" cy="1364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139103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curl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的優勢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2500" b="1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能在</a:t>
            </a:r>
            <a:r>
              <a:rPr lang="en-US" altLang="zh-TW" sz="2500" dirty="0" err="1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php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程序中自由地發送</a:t>
            </a:r>
            <a:r>
              <a:rPr lang="en-US" altLang="zh-TW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HTTP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請求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到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某個</a:t>
            </a:r>
            <a:r>
              <a:rPr lang="en-US" altLang="zh-TW" sz="2500" dirty="0" err="1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url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來獲取或者提交</a:t>
            </a:r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數據</a:t>
            </a:r>
            <a:endParaRPr lang="en-US" altLang="zh-TW" sz="25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5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並且</a:t>
            </a:r>
            <a:r>
              <a:rPr lang="zh-TW" altLang="en-US" sz="25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支持其它多種協議</a:t>
            </a:r>
            <a:endParaRPr lang="en-US" altLang="zh-CN" sz="2500" b="1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pic>
        <p:nvPicPr>
          <p:cNvPr id="3074" name="Picture 2" descr="http://a1.mzstatic.com/us/r30/Purple5/v4/52/75/7c/52757c79-8240-aa9d-1289-03dbbe6813a3/icon128-2x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1323" y="3222659"/>
            <a:ext cx="2088043" cy="20880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pic>
        <p:nvPicPr>
          <p:cNvPr id="3082" name="Picture 10" descr="http://www.telnet-international.com/sites/default/files/TelNet%20logo%20JC%20png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3666641"/>
            <a:ext cx="3462219" cy="11491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4" name="Picture 12" descr="https://pbs.twimg.com/profile_images/671640431382384640/gb3l5FgK.jp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4393" y="3196618"/>
            <a:ext cx="2476142" cy="2476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5353610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10" name="图片占位符 22" descr="86001469.jpg"/>
          <p:cNvPicPr>
            <a:picLocks noGrp="1" noChangeAspect="1"/>
          </p:cNvPicPr>
          <p:nvPr>
            <p:ph type="pic" sz="quarter" idx="14"/>
          </p:nvPr>
        </p:nvPicPr>
        <p:blipFill>
          <a:blip r:embed="rId3" cstate="print"/>
          <a:srcRect l="15571" r="15571"/>
          <a:stretch>
            <a:fillRect/>
          </a:stretch>
        </p:blipFill>
        <p:spPr>
          <a:xfrm>
            <a:off x="7143768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1" name="图片占位符 21" descr="85871462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4"/>
          <a:srcRect t="15590" b="15590"/>
          <a:stretch>
            <a:fillRect/>
          </a:stretch>
        </p:blipFill>
        <p:spPr>
          <a:xfrm>
            <a:off x="535785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pic>
        <p:nvPicPr>
          <p:cNvPr id="12" name="图片占位符 28" descr="82818109.jpg"/>
          <p:cNvPicPr>
            <a:picLocks noGrp="1" noChangeAspect="1"/>
          </p:cNvPicPr>
          <p:nvPr>
            <p:ph type="pic" sz="quarter" idx="4294967295"/>
          </p:nvPr>
        </p:nvPicPr>
        <p:blipFill>
          <a:blip r:embed="rId5" cstate="print"/>
          <a:srcRect t="1398" b="1398"/>
          <a:stretch>
            <a:fillRect/>
          </a:stretch>
        </p:blipFill>
        <p:spPr>
          <a:xfrm>
            <a:off x="3571900" y="5056231"/>
            <a:ext cx="1643042" cy="1597405"/>
          </a:xfrm>
          <a:prstGeom prst="roundRect">
            <a:avLst/>
          </a:prstGeom>
          <a:ln w="28575">
            <a:solidFill>
              <a:schemeClr val="bg1"/>
            </a:solidFill>
          </a:ln>
        </p:spPr>
      </p:pic>
      <p:sp>
        <p:nvSpPr>
          <p:cNvPr id="13" name="TextBox 8"/>
          <p:cNvSpPr txBox="1"/>
          <p:nvPr/>
        </p:nvSpPr>
        <p:spPr>
          <a:xfrm>
            <a:off x="422131" y="1206723"/>
            <a:ext cx="7416824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000" b="1" dirty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c</a:t>
            </a:r>
            <a:r>
              <a:rPr lang="en-US" altLang="zh-TW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url</a:t>
            </a:r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使用步驟</a:t>
            </a:r>
            <a:endParaRPr lang="en-US" altLang="zh-TW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  <a:p>
            <a:endParaRPr lang="en-US" altLang="zh-CN" sz="2500" b="1" dirty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en-US" altLang="zh-TW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1.</a:t>
            </a:r>
            <a:r>
              <a:rPr lang="zh-TW" altLang="en-US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初始化</a:t>
            </a:r>
            <a:endParaRPr lang="en-US" altLang="zh-TW" sz="28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2.</a:t>
            </a:r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設置請求</a:t>
            </a:r>
            <a:r>
              <a:rPr lang="zh-TW" altLang="en-US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選項</a:t>
            </a:r>
            <a:endParaRPr lang="en-US" altLang="zh-TW" sz="28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3.</a:t>
            </a:r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執行一個</a:t>
            </a:r>
            <a:r>
              <a:rPr lang="en-US" altLang="zh-TW" sz="2800" dirty="0" err="1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cURL</a:t>
            </a:r>
            <a:r>
              <a:rPr lang="zh-TW" altLang="en-US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並且</a:t>
            </a:r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獲取相關</a:t>
            </a:r>
            <a:r>
              <a:rPr lang="zh-TW" altLang="en-US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回復</a:t>
            </a:r>
            <a:endParaRPr lang="en-US" altLang="zh-TW" sz="2800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  <a:p>
            <a: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/>
            </a:r>
            <a:br>
              <a:rPr lang="zh-TW" altLang="en-US" sz="2800" dirty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</a:br>
            <a:r>
              <a:rPr lang="en-US" altLang="zh-TW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4.</a:t>
            </a:r>
            <a:r>
              <a:rPr lang="zh-TW" altLang="en-US" sz="2800" dirty="0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關閉</a:t>
            </a:r>
            <a:r>
              <a:rPr lang="en-US" altLang="zh-TW" sz="2800" dirty="0" err="1" smtClean="0">
                <a:solidFill>
                  <a:srgbClr val="C14107"/>
                </a:solidFill>
                <a:latin typeface="Arial Unicode MS" pitchFamily="34" charset="-120"/>
                <a:ea typeface="Arial Unicode MS" pitchFamily="34" charset="-120"/>
                <a:cs typeface="Arial Unicode MS" pitchFamily="34" charset="-120"/>
              </a:rPr>
              <a:t>cURL</a:t>
            </a:r>
            <a:endParaRPr lang="en-US" altLang="zh-CN" sz="2500" b="1" dirty="0" smtClean="0">
              <a:solidFill>
                <a:srgbClr val="C14107"/>
              </a:solidFill>
              <a:latin typeface="Arial Unicode MS" pitchFamily="34" charset="-120"/>
              <a:ea typeface="Arial Unicode MS" pitchFamily="34" charset="-120"/>
              <a:cs typeface="Arial Unicode MS" pitchFamily="34" charset="-120"/>
            </a:endParaRPr>
          </a:p>
        </p:txBody>
      </p:sp>
      <p:sp>
        <p:nvSpPr>
          <p:cNvPr id="3" name="AutoShape 6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  <p:sp>
        <p:nvSpPr>
          <p:cNvPr id="4" name="AutoShape 8" descr="data:image/png;base64,iVBORw0KGgoAAAANSUhEUgAAAYYAAACBCAMAAADzLO3bAAAA21BMVEX///8fJ04AADzP0NUABD/o6OoNGUYXIErl5eianKmGiZkACkAGFUQbJEwQG0fCw8s9PT1SV2/39/lLUGsAEUNBQUG8vsYAAAAuNFd6fY83NzdERESrrLa9vb2srKyampqjo6NLS0vMzMxxcXG3t7fv7+8AADloaGh6enpwcHCJiYlQUFCBgYHc3NydnZ1aWlovLy8AACYAABwAADQjIyMAACuQlKRoboXKzNTa3OIAAC8AAB4eHh5hZXuws74AABM8RWYTExMqMVWChJUAAAo1QGRZX3gABkZzdok9sMc2AAAVp0lEQVR4nO2dCXuiOhSG44Ji1Zbi1qJskQgiiJ1aW2dab5dpb///L7pZQBEBl3HutB2+52lVCBDykpzkZAGATJkyZcqUKVOmTJkyZfoLJLquIVNBF4l/OjZ/oUSoDqXWUNXkYVfXR1TeUDXgn47YXyRo3+sq5PA3wx7qI4/IDKRmJP4Pyf2J6gbfPbOlj7okPxAQw2G/b/X7w4zEb5aoSip0oTK2HG9kSpPJSLN1FyHkwvHIxBT6lmU5jtVXuD8d1a8rbtjp6BPT0TSIEIDT1nhtr+KYjIJj27YzdpNOk+lXxHmTrkLTVu4gHqm6vVE30jAHRoFIzUAcX/2JCzX8ycmqJwiTyTQukKjYlo9BVVVbQ/9vHL+8jI5MakiaN7mfTIRWqytp8QGRvaSgjseq/L/G8osLjfoAuPa9KYtjCkGQlKSwct9xVMWmFDSszFYfS/KTC+R7D6qu3JkIGIPgeCmhx1A2SHYgFBRFyzLEcWR5QOnYuJiXbU8iFFoCkJKDa4hXFUVWfAwYRGaqj6DWGD6pgJT6E4vmhVa3O3LUpOCor4jAHbuyyihompxh+GVx9/eChXMCb0qyjCkQy9DywNjT7FacBwlZqg1xg45S0LRxxuAYgtOJx2MYpu4C1BFYZhCse1OZCCNd2Ggsyx7Etty2EEfqSUbG4ChyO8IT/nAm+LnXrCAztFxNGOK2mu7puGySOWjJtCWH5L4hWjioi/9Uxc1c38cR7KjQwY1mDYCxPvUpdAUAvK7QAsAetkwD6sS76tlQ65tq38Zbs6rRccV3XDCWHZ081c5E8oukbmuow75mAIhrrcbI96yqqgs06MoOAEpimyLTAUIdnP7jDklUZTqVJD8zdPWuqeAnXhTw7q7JKJgizgcibuTh3COamQ/jiMJ5ARdLpDZkP0nSMjPouu5ZCpiaZI/SN03ay6AM8S/izIOGmDWcj6iugVNZt3FiD+8ZBT8z6PqoJQOHZAYgeqyzxxraLqmt/ulIfzmpOElVHUAVTXCBFCqSdL2rjwTNsohDQ7VNRoGHmBq2Dn862l9M7gQAkzzck8lEChVJXUGSxmZ3rNserish02UY+jLCxgGgrKFwVKEnBExc6wHqlFIIMkNrpAC5O+FUWfe6pHLqUQrYNoCsQDq+HBXYJF3tpxAF4sagTTLNG2meJwDeAh7pf+5rYxuoWf3o2HI7hkaLfl0KU+hKrOxHuup5QxlYik0zg0k2ylmz7diaQmmEP2yvu1YkdZl/W9ZbyBpqpmXaJjUMdMgScLOK6nGl2O49/lBN+V5at894K4ItbJ0dbJFVQ6EYLNKr4FjDzD4fV09iB1eU5BbQg1qSX1mVeMxI8jwdfwKEiy2PDolBWGKf/9PRPoL4wo6a48DobuegRPPYvXeJDlBlLPEe4jpgOF3LDLjJ8CQCh4yWJPaYtOycodV3WReQHI1XUhkVF88db39ZC4i/pRjt+WycXBd3Uv4RBz77eXV1s/WAwYN/7vdvV1ffB+GTfL+5uvp5lxQXqa8BTe2I8pMkRdrPE1diY1Y93IDGQUXHQ8SdxNT+iaOVDy5STeCc+3F18z2/ismPRxbFm0H0DqL6vgjOcb41LNP1y54YSjmqer3MVPd/lyO/X/0D+ErT35SrNddVK5XJ5vL56vRi4aGaC1RsLPiUvgDjqQ+oR0lat8+Ygg4VnVGQwZjWjCAEfMijKs4rz0U/XuXHxEug9gW939OL9vIBFwuXeT+C9Y0bOqXnbPaWGMqR5AqODFLLj8Pp+34Y3k/JQcV8/fGc6aLOUt3/2cjli+Ra9dzqXkrsWrVeRJWXRh6frr6eDLOmH9X8AqRKws1joN7D8Zp9lgiGYd8fv+1BoAfh3Yhjux0kSu025SokIcMPCj2yyNLycRG5odn7cx7fbK0ShHwkt17KF3MNP32e/SOD5CrnqyQW5bQoxOgBHzR4n682zOjjsrowEO8eaFSiQXL5mNOh2+Iq4/jK+dQqMeFDcju4rupOgTQNF0mSa3bpPAY2it6D8jLxYdSRJL6e+sBTLjXHj34+aj7Ys1d+iwlfuDjN1WbBL/y01/OzUMHPskd1VdCK7QaGWn4Ae+mtnMuvFdYnUQxYd9V6rhr+yW42toCZVUMZh+qSJc7GvUdkGV1cJPFA051JyD57nBRQIN1tQ3N5VXnTn3fh54frRPsDwGm9/hzd9lJKxABAo1w6Cb7jh6y8Zn19DGfhbb1BrtxIjkD8NQbrUY7DAOaDXHGV6Hw+BQM+Y3N9Q6WZmHlCEju4CqThyo9lTkP2uTXlpYACnVMyWh4BN70Yop/z0pg3ypuPaqWWggHlVyV9PldcP3McBtDO1y8Srx+ri9rl+oZYDKDXDCU6SsVwVowkeJtmns1HcF2GDdzhPSmb5OnKPuuqCxgF/NcnuWGUepa2XyFIudrt6elldNuimYIBXFaDkl7MV3vr+2IxgPdSpETYptIg8kzFY1gLJ6ZiAM3B+o4zhuExPSKkLfwkkya0Olm59GyvIwsjfdS3DGVomyPTHKeOuwgw5EoJSUoqJaWN2iQ7LAlDYRDsQIPTyL54DGhQSovlpvLRQiwBw8v1qkjcguH2ep0sw7CttOyQckkDoGVMQk2GrgSR7sm6ZeL8wJFuf9nuW6oCE0bBLDHkqiexAYipKm3sSscA8o/+F+46emg8BtAoJpwqQdfR9E7A0P6+qk1twdC7Wm9C7oQBDrFVkKcAdOF9uP3cdYDpGwbSbOsPTZ708kAlfhQlTs+g6j5ox1/pAAznQREzv4mmdwKG2fVeg6XEb9HIJmCYfyusDkrHwL8dgIFMH+wAow8MNiQm3POJGeje0Bu5gDMtL9WR167WHxt+dWkwjw1yAIZFYKIL36JOigQM7W/7YahEqxQJGMTKzoVSVDthwDUg8oALrn2/1n6m9nnUwhfnhT5QIOhvw3Ah+s38+mlsBA/AsBRXiZ4yAcNmwD2VgCGs34FB8IBATEpHnYRdenT+ua4YfqiU6Q1MBAOYX7PsEO/V+BUMm0rA8Mv6MxiQOVZoGrsdQmEihDKDai5Dbe13phhAz3cSNeM8OxmGZEEVdugjzz1hClOtKy0zg6UsW8uykXwGJoYBvPh+rDivxt+A4by3uW0XDJpBaqxY6gTnBZza2oRh0LuevryOvdWL72MADd+7NNj0auyHgavHG/pAHxPDIOa4XTDYrkiHS4IpLpMmCt6gtHAdqSXYnOx4Q3/+lJl2CqoAQ+BPrBc3vBr7YShcfUIM6PuBGDyc2hNARothDKOuCgTcktAlYrQ9EYjQNodjGdppp6BaYvD9XrnyhnNnPwyL758QQ/vQ3DACluuQTKBNhCkEapcY4xbpBkJ+7Uh0Zdsa2gpMLZiWGMDZgHHY8Grsh+E2ofUR6ENiaFQPxDAlczw7CNzDqUD6ddSpDeCUFEXKyiwrLm4/y5ptJY9MWmEAFdaXk6vO1oPshUEc5D8fhl4x7rhdMAigi6tLE+Rx94JJfystk5RSwFs5qPrbq2YhDOC25pvpdUfBXhgeTosfHkNkM5rlY4/bBUOXlvvK1ABTYYSvQNzZnoCNthgyy9st9BoG8Bjr1dgDA//WzH14DKcns6VOXm4v8rX443bBoLNJ/WYf11gniuqRnk5NGEvGqs8TiM722K9hQIFXoxzORskY6q+z0B1dPpTzOI0/PIZcKSw2hONQDKMhrVgKuMWsS7Y3kREdEikqI3vZeIsOAYjTGgbSacgemPC1kzHk6uEbOmV39PExFPMhFZvlX8AgsfV5JKAISGp1JZwpJDrbduTaut9qgDuMGV7HABY+h2aovy0FQ3nthqq1+mfAUJxzK80LvbdB/XAM1By7FrHTZrfr4Y+RoPimAdqeCsW4IQAbimAAL343UH7Vuk+xDedodUP8/KxyUf0EGDZqSvNy/XAMpKEga+S7KZBV3BRphCtP/gBJXCBZQ0fePpMhigGc+16N62V3yT41pd7gE2LATddDMZiyJ7O+H5IDdNqg7nfdNWeepqh93HxLZbGBYeXVCI7bq8JaaX5CDOC9eCgGV8SNN4s5gKCkk1VLtFHLVUIFEanS4ra05qR0/Gxi2PBq7NeKrn7C5tvhzgxcH3Iny3GRnm51x4CzORieUbXdoxSHYeXV8Ecn/QXODP5Q156BzbFiBWOQurqDW9GGKwKnteKwQ7MhDsPSq1FkXo39MFSuPyEGcHMgBtqIdlr+r0mX1E0VXQF9D9lBGXQohohXYz8Md5/R0Q0eYkZt74KBei8AGaeExQkt1kQwPFMGTtBcOBjD0quRJ97ZPbt9GuldTR8TQ5x2GhJA2w26qZEPOF7O7jRVzwg6bnaZAB2PQaz51aW6+Hd0gsZptwEyOLHREJikcMK1VJ1xIEsAQNscQ3KpxGX2QorHsObVyDCkiCyGhOhyGSKABrCFPrHNiNWOXMO2xvAXMIS9GhmGRBUWnInY+BdXgqSxwEFsnEf9VYWVg7Zta9BNb0knYVh5NRYnfxGGdsiXtgOG10sgTBHp+iH+bLYmgKKbpmmFBoipZPCqrNjjFN9SIoalV6PWqB+E4SRmzAn46BiuQwO1tmMoXBWArQhB800RyCK4Nl0/bGgHFhppQfCUDJGMIfBq4I9DMJxdxY9M/tAYTsKznrZjaFSJJYZd/9HXXNi1xeVbSmxmFLitY8VAKgYumO95EIbnhJHyHxkDPwjPu9qK4e6aFGFTAO/ZGcmKetBfTM8iom9k+FUM+DKHY6gMEmbYfmQMj83wfJqtGNgkSFUGpk7LG7pgmBNQcByHrLH66xhAJX8oBi5fTJjU+LswvPw6hlm1WAj99CddJWK4rNFZprwOHDghzz3B4I5WGGyLE3fHkDLH7r2WjuE87iCix+i0yqXYZIpqwpSWw0Xnq+dKs5Qg6VMQwdmgvjZDzO9vryecrRJMtBwh1RX1Mevr4bxVZrBtx+J3w7Bohidwb4h5NTYx+FMQkzBcNjdnLfpiM6qPj4HlstTFBoIJufGTXgv5yH36E3IH8Seb5YObgDbp5LE9kbQfFNM3DMEre8buLstXVWpJ16ES6QIHmxhYFKPz6pdRLOaSyiTAmiPbpt7vL7YSQ+q8TX96+lrJs1QPt1fza3v86enNuLUa5o3qasCTThvKsCWbKwzO8pU948R5hyHhvJxP88VRr8YmBlYS5+JrQ+/FXD0pi/kFQ2JmOVRz34zlUyrnfqTjjO4ZWakgUv6c+hX26mLtnCJX6J0PyqGFDaDFvHeq7uJCKUKBSNZUTYZpy5/U6rlafDvLF/FqbGII1pPYLIpRr4zvdnMKb3A6ltMTS9wDJV4Ey7AkL/qwCCrg5dLtydr4qtciXbdj/TZvS0F9vZkv1srBvLRqMKYG4wmCel32JNuO6drDfqhIYi9OIumPXGgoSkI/KLlWvZTqmj6pbmJ4D6LYfL08CQ2Be3/L5emQs3xsxsfFs++6zdWSpv/uLVFE80opWJkmV3ruzZEoRsPwdGUOX/XTUi3QcnwVjvR8eUZ+8bqk4D83vlabVqbeFbrMj+Ei1YtmhrGmpTj3Qteq508KXDTmK72VQhjoTedKW+6oXo69YOEkv7yNZqPNbyTXIXqmqz6tNPh+dfVtPU+cdcgiUPktGgQF6fs/ZFmrrcFDZdtQNql50ABZFNeywhTIK3uSXyR2Er7W9c3VVScxSZ6bKww4ijfboxi3SBVZD+s6fBv4mv8cwVJzcVq3ECIfGyjpILQ1JFUovZAOVA/RJeiB0o9mBk1TEr16iI8q+UZvLlMOi1UM0tXO+Fv51FJU4HZlOnZbNDcyAxlFucXTnekoIosA2H2HNElgP2yf/Ze5KYryVR65jyyRLLnq2sTTDRQrUiRhGYaCYHLZlOlIgmT5MHFo2RxAw7UiiVHAkmXZcLEJyrLFb5SqG7jKBHjbkt1xKDMoPgaZCMqQc7PViH+n7P4QkjfsibKtws3MwDDAbb3SmX5VlquwAUsAQc1OoAB3mXWS6Rckepxoqr7/1l6zzyEKG+t/ZjqykMdpuESipY6WlBkyCr9dyFQMXG2lLxKLsc9U/8tbG47hJfrEEi0ycJjTHIjU2Mzg0n9ujMtifp67u7stEUrzt5lYv315PX95e0Oz2slsdnsC7l4fT94f8IG9Z7Kup9iu0y4dkbi23s9fzl9fbv8VF7VbHGL+UKk89ABYvFK/1125TanQ3iESJMHv+pVksz5PqKmxRRItsEQUlyVmj/hfkXYeVzhQAaCB/2ZgTpe/w19vLwE4ucI/Cv9QHx9bZHX2DZFQoIJTvCeC6zOy8CfZ8fYCAP/tdhVy8Q/zIF8ffRzAR1Tg1oZqnH1OKZJm5NG9fXwEFIPIMIg+BrLrHT/nP3AWKFx+I10drL/3/XVGB6IRDDjgAKfxNe0IQT/ngH+/mS1D3r4xHKtFIDjEM78njzjEfYXXeoQEHfbIq0qMfU5pNDAMdOAgW9CxQf3PFANJWJIbZt/xl7uzxc+C/4xX5ovv9OgK87tjDHc/WIIWXwDfK3Tafsj22R0DGlqL44YnZ+g9cC+gecef7Llc/QcXsg3qWuK19fazy4Xzwka+8DHw/1TWMdyczF7I6JnbRu/tkpz4ro0LJ8QS9w0A9rKMFYbFFWP9+gb4CujhoigI2aQnDGEgfaAiuLvE/x7xQe9HHyHwZ2U4GgScEc4Msusy88zzHH23z0bF1ccAzjp3G7mBpBzODQPaX40xgLcmLWral+2zBh1otsLQ/sEIP78TDODymoacP5ydPfxLg6wwsN65O9KP8YgPuttzofQPL4Rb0bIWpkDnqBNvEqK9SsjdcGoEGEDl5jaKgTy02DbMfxIrSzCA3DlJvDd8sjk1vSsM4jdmg3+0KQbQeCUnvSWXvSJ7GAZ69QiGwlfDgFNcM2SaG0hxhDMB3RjKAZutuCUG8P6NJhLDwFMMhQK1DRVSCaIYRLIOeoHmjgZlx8aMERN9QmumvQvAMIBT/I2jgzfeH/0gzNpQDPMVhssvVihRuYqGXEOB4qr8WaU9v1llevtXBOhf+uhf0GVo8nRs6uJn7+yslwPiM0ndxvMcVGh9dd4AYo42HV46+OONvqiCp3XZlweeo7mjTakibFkazIB0FoD78dZe9Jr0+t/v5r0FWJDr1O64yp4v9vkscjUoAh4asuv39i4xiJvO7vmcn4v4j+4mwfF3/IMjH/M5wj/pPhJsTqtCHMBbcEBED6RHkuPpK+YWC/qitWVIbk5Ckt0cOY+/nX7DW/HZydev2/LmDQMnuIxciOtK2EgTqyBiAw05niM2O3sf5f8k0TVkfwkZkXMxAQwAQVxTYm4fkUtpSWQ6qjjaaBBBkORu4NJwoftlBqd8DqHAqcfzuGxyibKM8MckMv3paGTKlClTpkyZMmXKlClTpkyZMmXKlClTpkx/pf4Db83gOZLEipQAAAAASUVORK5CYII="/>
          <p:cNvSpPr>
            <a:spLocks noChangeAspect="1" noChangeArrowheads="1"/>
          </p:cNvSpPr>
          <p:nvPr/>
        </p:nvSpPr>
        <p:spPr bwMode="auto">
          <a:xfrm>
            <a:off x="3079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6798289"/>
      </p:ext>
    </p:extLst>
  </p:cSld>
  <p:clrMapOvr>
    <a:masterClrMapping/>
  </p:clrMapOvr>
  <p:transition>
    <p:strips dir="l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 rot="5400000">
            <a:off x="3694997" y="3098227"/>
            <a:ext cx="8072470" cy="2286016"/>
          </a:xfrm>
          <a:prstGeom prst="rect">
            <a:avLst/>
          </a:prstGeom>
          <a:gradFill flip="none" rotWithShape="1">
            <a:gsLst>
              <a:gs pos="7000">
                <a:schemeClr val="accent6">
                  <a:alpha val="0"/>
                </a:schemeClr>
              </a:gs>
              <a:gs pos="72000">
                <a:srgbClr val="FF8719"/>
              </a:gs>
              <a:gs pos="92000">
                <a:srgbClr val="A80400">
                  <a:alpha val="64000"/>
                </a:srgbClr>
              </a:gs>
            </a:gsLst>
            <a:lin ang="10800000" scaled="0"/>
            <a:tileRect/>
          </a:gra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 rot="5400000">
            <a:off x="4429112" y="928682"/>
            <a:ext cx="652466" cy="1022513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TextBox 8"/>
          <p:cNvSpPr txBox="1"/>
          <p:nvPr/>
        </p:nvSpPr>
        <p:spPr>
          <a:xfrm>
            <a:off x="642942" y="5786454"/>
            <a:ext cx="571500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3000" b="1" dirty="0" smtClean="0">
                <a:solidFill>
                  <a:srgbClr val="C14107"/>
                </a:solidFill>
                <a:latin typeface="Arial Unicode MS" pitchFamily="34" charset="-122"/>
                <a:ea typeface="Arial Unicode MS" pitchFamily="34" charset="-122"/>
                <a:cs typeface="Arial Unicode MS" pitchFamily="34" charset="-122"/>
              </a:rPr>
              <a:t>網站資料取得</a:t>
            </a:r>
            <a:endParaRPr lang="en-US" altLang="zh-CN" sz="3000" b="1" dirty="0" smtClean="0">
              <a:solidFill>
                <a:srgbClr val="C14107"/>
              </a:solidFill>
              <a:latin typeface="Arial Unicode MS" pitchFamily="34" charset="-122"/>
              <a:ea typeface="Arial Unicode MS" pitchFamily="34" charset="-122"/>
              <a:cs typeface="Arial Unicode MS" pitchFamily="34" charset="-122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454641"/>
            <a:ext cx="7805239" cy="5126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79072670"/>
      </p:ext>
    </p:extLst>
  </p:cSld>
  <p:clrMapOvr>
    <a:masterClrMapping/>
  </p:clrMapOvr>
  <p:transition>
    <p:strips dir="l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Music-Classic">
  <a:themeElements>
    <a:clrScheme name="自定义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Music-Classic</Template>
  <TotalTime>599</TotalTime>
  <Words>862</Words>
  <Application>Microsoft Office PowerPoint</Application>
  <PresentationFormat>如螢幕大小 (4:3)</PresentationFormat>
  <Paragraphs>191</Paragraphs>
  <Slides>29</Slides>
  <Notes>26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0" baseType="lpstr">
      <vt:lpstr>Music-Classic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40</cp:revision>
  <dcterms:created xsi:type="dcterms:W3CDTF">2016-08-18T01:35:15Z</dcterms:created>
  <dcterms:modified xsi:type="dcterms:W3CDTF">2016-08-19T03:45:05Z</dcterms:modified>
</cp:coreProperties>
</file>

<file path=docProps/thumbnail.jpeg>
</file>